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2" r:id="rId3"/>
    <p:sldId id="274" r:id="rId4"/>
    <p:sldId id="284" r:id="rId5"/>
    <p:sldId id="283" r:id="rId6"/>
    <p:sldId id="334" r:id="rId7"/>
    <p:sldId id="368" r:id="rId8"/>
    <p:sldId id="369" r:id="rId9"/>
    <p:sldId id="370" r:id="rId10"/>
    <p:sldId id="371" r:id="rId11"/>
    <p:sldId id="372" r:id="rId12"/>
    <p:sldId id="269" r:id="rId13"/>
    <p:sldId id="374" r:id="rId14"/>
    <p:sldId id="375" r:id="rId15"/>
    <p:sldId id="376" r:id="rId16"/>
    <p:sldId id="377" r:id="rId17"/>
    <p:sldId id="378" r:id="rId18"/>
    <p:sldId id="380" r:id="rId19"/>
    <p:sldId id="379" r:id="rId20"/>
    <p:sldId id="382" r:id="rId21"/>
    <p:sldId id="381" r:id="rId22"/>
    <p:sldId id="383" r:id="rId23"/>
    <p:sldId id="384" r:id="rId24"/>
    <p:sldId id="385" r:id="rId25"/>
    <p:sldId id="386" r:id="rId26"/>
    <p:sldId id="387" r:id="rId27"/>
    <p:sldId id="388" r:id="rId28"/>
    <p:sldId id="389" r:id="rId29"/>
    <p:sldId id="390" r:id="rId30"/>
    <p:sldId id="332" r:id="rId31"/>
    <p:sldId id="391" r:id="rId32"/>
    <p:sldId id="393" r:id="rId33"/>
    <p:sldId id="394" r:id="rId34"/>
    <p:sldId id="395" r:id="rId35"/>
    <p:sldId id="396" r:id="rId36"/>
    <p:sldId id="397" r:id="rId37"/>
    <p:sldId id="398" r:id="rId38"/>
    <p:sldId id="365" r:id="rId39"/>
    <p:sldId id="366" r:id="rId40"/>
    <p:sldId id="333" r:id="rId41"/>
    <p:sldId id="286" r:id="rId42"/>
    <p:sldId id="457" r:id="rId43"/>
    <p:sldId id="437" r:id="rId44"/>
    <p:sldId id="439" r:id="rId45"/>
    <p:sldId id="404" r:id="rId46"/>
    <p:sldId id="405" r:id="rId47"/>
    <p:sldId id="458" r:id="rId48"/>
    <p:sldId id="459" r:id="rId49"/>
    <p:sldId id="460" r:id="rId50"/>
    <p:sldId id="461" r:id="rId51"/>
    <p:sldId id="462" r:id="rId52"/>
    <p:sldId id="463" r:id="rId53"/>
    <p:sldId id="430" r:id="rId54"/>
    <p:sldId id="448" r:id="rId55"/>
    <p:sldId id="449" r:id="rId56"/>
    <p:sldId id="451" r:id="rId57"/>
    <p:sldId id="453" r:id="rId58"/>
    <p:sldId id="452" r:id="rId59"/>
    <p:sldId id="424" r:id="rId60"/>
    <p:sldId id="447" r:id="rId61"/>
    <p:sldId id="454" r:id="rId62"/>
    <p:sldId id="455" r:id="rId63"/>
    <p:sldId id="456" r:id="rId64"/>
    <p:sldId id="414" r:id="rId65"/>
    <p:sldId id="415" r:id="rId66"/>
    <p:sldId id="446" r:id="rId67"/>
    <p:sldId id="445" r:id="rId68"/>
    <p:sldId id="444" r:id="rId69"/>
    <p:sldId id="443" r:id="rId70"/>
    <p:sldId id="441" r:id="rId71"/>
    <p:sldId id="411" r:id="rId72"/>
    <p:sldId id="412" r:id="rId73"/>
    <p:sldId id="440" r:id="rId74"/>
    <p:sldId id="409" r:id="rId75"/>
    <p:sldId id="410" r:id="rId76"/>
    <p:sldId id="407" r:id="rId77"/>
    <p:sldId id="408" r:id="rId78"/>
    <p:sldId id="260"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7" autoAdjust="0"/>
    <p:restoredTop sz="75930" autoAdjust="0"/>
  </p:normalViewPr>
  <p:slideViewPr>
    <p:cSldViewPr snapToGrid="0" snapToObjects="1">
      <p:cViewPr varScale="1">
        <p:scale>
          <a:sx n="115" d="100"/>
          <a:sy n="115" d="100"/>
        </p:scale>
        <p:origin x="3036"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8"/>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0.71858</cdr:y>
    </cdr:to>
    <cdr:sp macro="" textlink="">
      <cdr:nvSpPr>
        <cdr:cNvPr id="11" name="TextBox 8"/>
        <cdr:cNvSpPr txBox="1"/>
      </cdr:nvSpPr>
      <cdr:spPr>
        <a:xfrm xmlns:a="http://schemas.openxmlformats.org/drawingml/2006/main">
          <a:off x="865171" y="1389494"/>
          <a:ext cx="114775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t>K</a:t>
          </a:r>
          <a:r>
            <a:rPr lang="en-US" dirty="0" smtClean="0"/>
            <a:t>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F829E-3AF5-114B-B1B8-694D9A370CF3}" type="datetimeFigureOut">
              <a:rPr lang="en-US" smtClean="0"/>
              <a:t>3/26/2020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B3AD-34BF-6147-8F09-6DDBAB9A465E}" type="slidenum">
              <a:rPr lang="en-US" smtClean="0"/>
              <a:t>‹#›</a:t>
            </a:fld>
            <a:endParaRPr lang="en-US"/>
          </a:p>
        </p:txBody>
      </p:sp>
    </p:spTree>
    <p:extLst>
      <p:ext uri="{BB962C8B-B14F-4D97-AF65-F5344CB8AC3E}">
        <p14:creationId xmlns:p14="http://schemas.microsoft.com/office/powerpoint/2010/main" val="246817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31</a:t>
            </a:fld>
            <a:endParaRPr lang="en-US"/>
          </a:p>
        </p:txBody>
      </p:sp>
    </p:spTree>
    <p:extLst>
      <p:ext uri="{BB962C8B-B14F-4D97-AF65-F5344CB8AC3E}">
        <p14:creationId xmlns:p14="http://schemas.microsoft.com/office/powerpoint/2010/main" val="132617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32</a:t>
            </a:fld>
            <a:endParaRPr lang="en-US"/>
          </a:p>
        </p:txBody>
      </p:sp>
    </p:spTree>
    <p:extLst>
      <p:ext uri="{BB962C8B-B14F-4D97-AF65-F5344CB8AC3E}">
        <p14:creationId xmlns:p14="http://schemas.microsoft.com/office/powerpoint/2010/main" val="65732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33</a:t>
            </a:fld>
            <a:endParaRPr lang="en-US"/>
          </a:p>
        </p:txBody>
      </p:sp>
    </p:spTree>
    <p:extLst>
      <p:ext uri="{BB962C8B-B14F-4D97-AF65-F5344CB8AC3E}">
        <p14:creationId xmlns:p14="http://schemas.microsoft.com/office/powerpoint/2010/main" val="185986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116666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139938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1783864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4924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 id="21474836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rare-technologies.com/word2vec-tutorial/"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1.png"/><Relationship Id="rId7"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word2vec.googlecode.com/svn/trunk/questions-words.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6.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ronxin.github.io/wev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is-the-best-way-to-explain-topic-modeling-to-a-layman"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1.jpe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144.6.233.15:3000/" TargetMode="External"/><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8.jp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7278" y="1726808"/>
            <a:ext cx="3525064" cy="858016"/>
          </a:xfrm>
        </p:spPr>
        <p:txBody>
          <a:bodyPr>
            <a:noAutofit/>
          </a:bodyPr>
          <a:lstStyle/>
          <a:p>
            <a:pPr>
              <a:spcBef>
                <a:spcPts val="0"/>
              </a:spcBef>
            </a:pPr>
            <a:r>
              <a:rPr lang="en-US" dirty="0">
                <a:solidFill>
                  <a:srgbClr val="212236"/>
                </a:solidFill>
                <a:latin typeface="Calibri"/>
                <a:cs typeface="Calibri"/>
              </a:rPr>
              <a:t>Knowledge Discovery from </a:t>
            </a:r>
          </a:p>
          <a:p>
            <a:pPr>
              <a:spcBef>
                <a:spcPts val="0"/>
              </a:spcBef>
            </a:pPr>
            <a:r>
              <a:rPr lang="en-US" dirty="0">
                <a:solidFill>
                  <a:srgbClr val="212236"/>
                </a:solidFill>
                <a:latin typeface="Calibri"/>
                <a:cs typeface="Calibri"/>
              </a:rPr>
              <a:t>Natural Language Text</a:t>
            </a:r>
          </a:p>
        </p:txBody>
      </p:sp>
      <p:sp>
        <p:nvSpPr>
          <p:cNvPr id="3" name="Text Placeholder 2"/>
          <p:cNvSpPr>
            <a:spLocks noGrp="1"/>
          </p:cNvSpPr>
          <p:nvPr>
            <p:ph type="body" sz="quarter" idx="11"/>
          </p:nvPr>
        </p:nvSpPr>
        <p:spPr>
          <a:xfrm>
            <a:off x="5297279" y="3568242"/>
            <a:ext cx="2303440" cy="256583"/>
          </a:xfrm>
        </p:spPr>
        <p:txBody>
          <a:bodyPr>
            <a:noAutofit/>
          </a:bodyPr>
          <a:lstStyle/>
          <a:p>
            <a:pPr>
              <a:lnSpc>
                <a:spcPct val="120000"/>
              </a:lnSpc>
            </a:pPr>
            <a:r>
              <a:rPr lang="en-US" sz="1300" dirty="0" err="1" smtClean="0">
                <a:latin typeface="Calibri"/>
                <a:cs typeface="Calibri"/>
              </a:rPr>
              <a:t>Dr</a:t>
            </a:r>
            <a:r>
              <a:rPr lang="en-US" sz="1300" dirty="0" smtClean="0">
                <a:latin typeface="Calibri"/>
                <a:cs typeface="Calibri"/>
              </a:rPr>
              <a:t> </a:t>
            </a:r>
            <a:r>
              <a:rPr lang="en-US" sz="1300" dirty="0" smtClean="0">
                <a:solidFill>
                  <a:srgbClr val="212236"/>
                </a:solidFill>
                <a:latin typeface="Calibri"/>
                <a:cs typeface="Calibri"/>
              </a:rPr>
              <a:t>Wei Liu &amp; Tyler </a:t>
            </a:r>
            <a:r>
              <a:rPr lang="en-US" sz="1300" dirty="0" err="1">
                <a:solidFill>
                  <a:srgbClr val="212236"/>
                </a:solidFill>
                <a:latin typeface="Calibri"/>
                <a:cs typeface="Calibri"/>
              </a:rPr>
              <a:t>Bikaun</a:t>
            </a:r>
            <a:endParaRPr lang="en-US" sz="1300" dirty="0">
              <a:solidFill>
                <a:srgbClr val="212236"/>
              </a:solidFill>
              <a:latin typeface="Calibri"/>
              <a:cs typeface="Calibri"/>
            </a:endParaRPr>
          </a:p>
          <a:p>
            <a:endParaRPr lang="en-US" sz="1300" dirty="0">
              <a:latin typeface="Calibri"/>
              <a:cs typeface="Calibri"/>
            </a:endParaRPr>
          </a:p>
        </p:txBody>
      </p:sp>
      <p:sp>
        <p:nvSpPr>
          <p:cNvPr id="4" name="Text Placeholder 3"/>
          <p:cNvSpPr>
            <a:spLocks noGrp="1"/>
          </p:cNvSpPr>
          <p:nvPr>
            <p:ph type="body" sz="quarter" idx="12"/>
          </p:nvPr>
        </p:nvSpPr>
        <p:spPr/>
        <p:txBody>
          <a:bodyPr/>
          <a:lstStyle/>
          <a:p>
            <a:r>
              <a:rPr lang="en-US" dirty="0"/>
              <a:t>Day </a:t>
            </a:r>
            <a:r>
              <a:rPr lang="en-US" dirty="0" smtClean="0"/>
              <a:t>12: </a:t>
            </a:r>
            <a:r>
              <a:rPr lang="en-US" dirty="0"/>
              <a:t>Special Data Types</a:t>
            </a:r>
          </a:p>
        </p:txBody>
      </p:sp>
      <p:sp>
        <p:nvSpPr>
          <p:cNvPr id="5" name="Text Placeholder 4"/>
          <p:cNvSpPr>
            <a:spLocks noGrp="1"/>
          </p:cNvSpPr>
          <p:nvPr>
            <p:ph type="body" sz="quarter" idx="13"/>
          </p:nvPr>
        </p:nvSpPr>
        <p:spPr>
          <a:xfrm>
            <a:off x="5297278" y="4028510"/>
            <a:ext cx="2165604" cy="318850"/>
          </a:xfrm>
        </p:spPr>
        <p:txBody>
          <a:bodyPr>
            <a:noAutofit/>
          </a:bodyPr>
          <a:lstStyle/>
          <a:p>
            <a:r>
              <a:rPr lang="en-US" sz="1000" dirty="0">
                <a:hlinkClick r:id="rId2"/>
              </a:rPr>
              <a:t>wei.liu@</a:t>
            </a:r>
            <a:r>
              <a:rPr lang="en-US" sz="1000" dirty="0" smtClean="0">
                <a:hlinkClick r:id="rId2"/>
              </a:rPr>
              <a:t>uwa.edu.au</a:t>
            </a:r>
            <a:r>
              <a:rPr lang="en-US" sz="1000" dirty="0" smtClean="0"/>
              <a:t> </a:t>
            </a:r>
            <a:endParaRPr lang="en-US" sz="1000" dirty="0"/>
          </a:p>
          <a:p>
            <a:r>
              <a:rPr lang="en-US" sz="1000" dirty="0">
                <a:hlinkClick r:id="rId3"/>
              </a:rPr>
              <a:t>tyler.bikaun@</a:t>
            </a:r>
            <a:r>
              <a:rPr lang="en-US" sz="1000" dirty="0" smtClean="0">
                <a:hlinkClick r:id="rId3"/>
              </a:rPr>
              <a:t>research.uwa.edu.au</a:t>
            </a:r>
            <a:r>
              <a:rPr lang="en-US" sz="1000" dirty="0" smtClean="0"/>
              <a:t> </a:t>
            </a:r>
            <a:endParaRPr lang="en-US" sz="1000" dirty="0"/>
          </a:p>
        </p:txBody>
      </p:sp>
      <p:sp>
        <p:nvSpPr>
          <p:cNvPr id="6" name="Text Placeholder 5"/>
          <p:cNvSpPr>
            <a:spLocks noGrp="1"/>
          </p:cNvSpPr>
          <p:nvPr>
            <p:ph type="body" sz="quarter" idx="14"/>
          </p:nvPr>
        </p:nvSpPr>
        <p:spPr>
          <a:xfrm>
            <a:off x="5297279" y="3824825"/>
            <a:ext cx="3280882" cy="221614"/>
          </a:xfrm>
        </p:spPr>
        <p:txBody>
          <a:bodyPr>
            <a:noAutofit/>
          </a:bodyPr>
          <a:lstStyle/>
          <a:p>
            <a:pPr>
              <a:lnSpc>
                <a:spcPct val="120000"/>
              </a:lnSpc>
            </a:pPr>
            <a:r>
              <a:rPr lang="en-US" sz="1000" dirty="0">
                <a:solidFill>
                  <a:srgbClr val="212236"/>
                </a:solidFill>
                <a:latin typeface="Calibri"/>
                <a:cs typeface="Calibri"/>
              </a:rPr>
              <a:t>Computer Science and </a:t>
            </a:r>
            <a:r>
              <a:rPr lang="en-US" sz="1000" dirty="0" smtClean="0">
                <a:solidFill>
                  <a:srgbClr val="212236"/>
                </a:solidFill>
                <a:latin typeface="Calibri"/>
                <a:cs typeface="Calibri"/>
              </a:rPr>
              <a:t>Software </a:t>
            </a:r>
            <a:r>
              <a:rPr lang="en-US" sz="1000" dirty="0">
                <a:solidFill>
                  <a:srgbClr val="212236"/>
                </a:solidFill>
                <a:latin typeface="Calibri"/>
                <a:cs typeface="Calibri"/>
              </a:rPr>
              <a:t>Engineering</a:t>
            </a:r>
          </a:p>
        </p:txBody>
      </p:sp>
      <p:sp>
        <p:nvSpPr>
          <p:cNvPr id="7" name="Text Placeholder 6"/>
          <p:cNvSpPr>
            <a:spLocks noGrp="1"/>
          </p:cNvSpPr>
          <p:nvPr>
            <p:ph type="body" sz="quarter" idx="15"/>
          </p:nvPr>
        </p:nvSpPr>
        <p:spPr/>
        <p:txBody>
          <a:bodyPr/>
          <a:lstStyle/>
          <a:p>
            <a:r>
              <a:rPr lang="en-US" dirty="0" smtClean="0"/>
              <a:t>Finding needles in </a:t>
            </a:r>
            <a:r>
              <a:rPr lang="en-US" dirty="0" err="1" smtClean="0"/>
              <a:t>wordstacks</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4171" y="5885437"/>
            <a:ext cx="3538171" cy="81650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6571" y="6037837"/>
            <a:ext cx="3538171" cy="816501"/>
          </a:xfrm>
          <a:prstGeom prst="rect">
            <a:avLst/>
          </a:prstGeom>
        </p:spPr>
      </p:pic>
      <p:pic>
        <p:nvPicPr>
          <p:cNvPr id="11" name="Picture 10"/>
          <p:cNvPicPr/>
          <p:nvPr/>
        </p:nvPicPr>
        <p:blipFill>
          <a:blip r:embed="rId5" cstate="screen">
            <a:extLst>
              <a:ext uri="{28A0092B-C50C-407E-A947-70E740481C1C}">
                <a14:useLocalDpi xmlns:a14="http://schemas.microsoft.com/office/drawing/2010/main"/>
              </a:ext>
            </a:extLst>
          </a:blip>
          <a:stretch>
            <a:fillRect/>
          </a:stretch>
        </p:blipFill>
        <p:spPr>
          <a:xfrm>
            <a:off x="5378219" y="4479221"/>
            <a:ext cx="2148164" cy="481716"/>
          </a:xfrm>
          <a:prstGeom prst="rect">
            <a:avLst/>
          </a:prstGeom>
        </p:spPr>
      </p:pic>
    </p:spTree>
    <p:extLst>
      <p:ext uri="{BB962C8B-B14F-4D97-AF65-F5344CB8AC3E}">
        <p14:creationId xmlns:p14="http://schemas.microsoft.com/office/powerpoint/2010/main" val="194463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4373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1719884"/>
            <a:ext cx="3164173" cy="2645626"/>
          </a:xfrm>
          <a:prstGeom prst="rect">
            <a:avLst/>
          </a:prstGeom>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7474" y="1824417"/>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5"/>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4174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12.1 Text Mining</a:t>
            </a:r>
            <a:endParaRPr lang="en-US" dirty="0"/>
          </a:p>
        </p:txBody>
      </p:sp>
    </p:spTree>
    <p:extLst>
      <p:ext uri="{BB962C8B-B14F-4D97-AF65-F5344CB8AC3E}">
        <p14:creationId xmlns:p14="http://schemas.microsoft.com/office/powerpoint/2010/main" val="3352072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2857112302"/>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216802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2661024" cy="1794966"/>
          </a:xfrm>
        </p:spPr>
        <p:txBody>
          <a:bodyPr>
            <a:noAutofit/>
          </a:bodyPr>
          <a:lstStyle/>
          <a:p>
            <a:r>
              <a:rPr lang="en-AU" dirty="0" smtClean="0"/>
              <a:t>Used by Google for </a:t>
            </a:r>
            <a:r>
              <a:rPr lang="en-AU" b="1" dirty="0" smtClean="0"/>
              <a:t>semantic-enriched information retrieval </a:t>
            </a:r>
            <a:r>
              <a:rPr lang="en-AU" dirty="0" smtClean="0"/>
              <a:t>with a knowledge base gathered from a wide variety of sources, such as Freebase.</a:t>
            </a:r>
          </a:p>
          <a:p>
            <a:r>
              <a:rPr lang="en-AU" b="1" dirty="0" smtClean="0"/>
              <a:t>Knowledge Graph</a:t>
            </a:r>
            <a:r>
              <a:rPr lang="en-AU" dirty="0" smtClean="0"/>
              <a:t> display was added to Google's search engine in 2012, starting in the United States.</a:t>
            </a:r>
            <a:endParaRPr lang="en-AU" dirty="0"/>
          </a:p>
        </p:txBody>
      </p:sp>
      <p:sp>
        <p:nvSpPr>
          <p:cNvPr id="3" name="Text Placeholder 2"/>
          <p:cNvSpPr>
            <a:spLocks noGrp="1"/>
          </p:cNvSpPr>
          <p:nvPr>
            <p:ph type="body" sz="quarter" idx="10"/>
          </p:nvPr>
        </p:nvSpPr>
        <p:spPr/>
        <p:txBody>
          <a:bodyPr/>
          <a:lstStyle/>
          <a:p>
            <a:r>
              <a:rPr lang="en-US" dirty="0"/>
              <a:t>12.1 Text Mining</a:t>
            </a:r>
          </a:p>
        </p:txBody>
      </p:sp>
      <p:sp>
        <p:nvSpPr>
          <p:cNvPr id="4" name="Text Placeholder 3"/>
          <p:cNvSpPr>
            <a:spLocks noGrp="1"/>
          </p:cNvSpPr>
          <p:nvPr>
            <p:ph type="body" sz="quarter" idx="12"/>
          </p:nvPr>
        </p:nvSpPr>
        <p:spPr/>
        <p:txBody>
          <a:bodyPr/>
          <a:lstStyle/>
          <a:p>
            <a:r>
              <a:rPr lang="en-AU" dirty="0"/>
              <a:t>Knowledge Graph and Linked Data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Picture 2" descr="Barack-Obama-And-Entity-Search-Result-Visualization-in-Gruf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2701" y="1630771"/>
            <a:ext cx="5012562" cy="232144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 Placeholder 3"/>
          <p:cNvSpPr txBox="1">
            <a:spLocks/>
          </p:cNvSpPr>
          <p:nvPr/>
        </p:nvSpPr>
        <p:spPr>
          <a:xfrm>
            <a:off x="463176" y="4515851"/>
            <a:ext cx="74870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searchengineland.com</a:t>
            </a:r>
            <a:r>
              <a:rPr lang="en-AU" dirty="0">
                <a:solidFill>
                  <a:srgbClr val="000000"/>
                </a:solidFill>
              </a:rPr>
              <a:t>/laymans-visual-guide-googles-knowledge-graph-search-api-241935</a:t>
            </a:r>
          </a:p>
        </p:txBody>
      </p:sp>
      <p:sp>
        <p:nvSpPr>
          <p:cNvPr id="11" name="Content Placeholder 3"/>
          <p:cNvSpPr txBox="1">
            <a:spLocks/>
          </p:cNvSpPr>
          <p:nvPr/>
        </p:nvSpPr>
        <p:spPr>
          <a:xfrm>
            <a:off x="393699" y="3958241"/>
            <a:ext cx="6841751" cy="48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sz="1000" dirty="0"/>
              <a:t>Getting a ranked list of the most notable entities that match certain criteria</a:t>
            </a:r>
            <a:r>
              <a:rPr lang="en-AU" sz="1000" dirty="0" smtClean="0"/>
              <a:t>.</a:t>
            </a:r>
          </a:p>
          <a:p>
            <a:pPr lvl="1"/>
            <a:r>
              <a:rPr lang="en-AU" sz="1000" dirty="0" smtClean="0"/>
              <a:t>Predictively </a:t>
            </a:r>
            <a:r>
              <a:rPr lang="en-AU" sz="1000" dirty="0"/>
              <a:t>completing entities in a search </a:t>
            </a:r>
            <a:r>
              <a:rPr lang="en-AU" sz="1000" dirty="0" smtClean="0"/>
              <a:t>box.</a:t>
            </a:r>
          </a:p>
          <a:p>
            <a:pPr lvl="1"/>
            <a:r>
              <a:rPr lang="en-AU" sz="1000" dirty="0" smtClean="0"/>
              <a:t>Annotating/organizing </a:t>
            </a:r>
            <a:r>
              <a:rPr lang="en-AU" sz="1000" dirty="0"/>
              <a:t>content using the Knowledge Graph entities.</a:t>
            </a:r>
          </a:p>
          <a:p>
            <a:endParaRPr lang="en-AU" sz="1000" dirty="0"/>
          </a:p>
        </p:txBody>
      </p:sp>
    </p:spTree>
    <p:extLst>
      <p:ext uri="{BB962C8B-B14F-4D97-AF65-F5344CB8AC3E}">
        <p14:creationId xmlns:p14="http://schemas.microsoft.com/office/powerpoint/2010/main" val="1493537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4609187" cy="1794966"/>
          </a:xfrm>
        </p:spPr>
        <p:txBody>
          <a:bodyPr>
            <a:noAutofit/>
          </a:bodyPr>
          <a:lstStyle/>
          <a:p>
            <a:r>
              <a:rPr lang="en-AU" dirty="0"/>
              <a:t>Also known as </a:t>
            </a:r>
            <a:r>
              <a:rPr lang="en-AU" b="1" dirty="0"/>
              <a:t>propositional net</a:t>
            </a:r>
            <a:r>
              <a:rPr lang="en-AU" dirty="0"/>
              <a:t>. </a:t>
            </a:r>
          </a:p>
          <a:p>
            <a:r>
              <a:rPr lang="en-AU" dirty="0"/>
              <a:t>Representing propositional knowledge. </a:t>
            </a:r>
          </a:p>
          <a:p>
            <a:r>
              <a:rPr lang="en-AU" dirty="0"/>
              <a:t>Mathematically can be defined as a labelled directed graph. </a:t>
            </a:r>
          </a:p>
          <a:p>
            <a:r>
              <a:rPr lang="en-AU" dirty="0"/>
              <a:t>Nodes represent objects such as physical objects, concepts or situations. </a:t>
            </a:r>
          </a:p>
          <a:p>
            <a:r>
              <a:rPr lang="en-AU" dirty="0"/>
              <a:t>Links express the relationships between objects, and link labels specify particular relations. </a:t>
            </a:r>
          </a:p>
          <a:p>
            <a:r>
              <a:rPr lang="en-AU" dirty="0"/>
              <a:t>As nodes are associated with other nodes semantic nets are also referred to as associative nets.</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Semantic Networks (</a:t>
            </a:r>
            <a:r>
              <a:rPr lang="en-AU" dirty="0" err="1"/>
              <a:t>Masterman</a:t>
            </a:r>
            <a:r>
              <a:rPr lang="en-AU" dirty="0"/>
              <a:t> 1961)</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63176" y="451585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intelligence.worldofcomputing.net</a:t>
            </a:r>
            <a:r>
              <a:rPr lang="en-AU" dirty="0">
                <a:solidFill>
                  <a:srgbClr val="000000"/>
                </a:solidFill>
              </a:rPr>
              <a:t>/knowledge-representation/semantic-nets.html#.WODyYvmGPD4</a:t>
            </a:r>
          </a:p>
        </p:txBody>
      </p:sp>
      <p:pic>
        <p:nvPicPr>
          <p:cNvPr id="12" name="Picture 2" descr="Figure: A Semantic Networ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72363" y="1491630"/>
            <a:ext cx="3845840" cy="26391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6655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7880724" cy="1794966"/>
          </a:xfrm>
        </p:spPr>
        <p:txBody>
          <a:bodyPr>
            <a:noAutofit/>
          </a:bodyPr>
          <a:lstStyle/>
          <a:p>
            <a:r>
              <a:rPr lang="en-AU" dirty="0"/>
              <a:t>Early graph notations represented the relational structures underlying natural language semantics, but none of them could express full first-order logic. </a:t>
            </a:r>
          </a:p>
          <a:p>
            <a:pPr lvl="1"/>
            <a:r>
              <a:rPr lang="en-AU" sz="1400" b="1" dirty="0">
                <a:solidFill>
                  <a:schemeClr val="accent2"/>
                </a:solidFill>
              </a:rPr>
              <a:t>correlational nets</a:t>
            </a:r>
            <a:r>
              <a:rPr lang="en-AU" sz="1400" dirty="0"/>
              <a:t>, which were based on 56 different relations, including subtype, instance, part-whole, case relations, kinship relations, and various kinds of attributes (Silvio </a:t>
            </a:r>
            <a:r>
              <a:rPr lang="en-AU" sz="1400" dirty="0" err="1"/>
              <a:t>Ceccato</a:t>
            </a:r>
            <a:r>
              <a:rPr lang="en-AU" sz="1400" dirty="0"/>
              <a:t>); and</a:t>
            </a:r>
          </a:p>
          <a:p>
            <a:pPr lvl="1"/>
            <a:r>
              <a:rPr lang="en-AU" sz="1400" b="1" dirty="0">
                <a:solidFill>
                  <a:schemeClr val="accent2"/>
                </a:solidFill>
              </a:rPr>
              <a:t>dependency graphs </a:t>
            </a:r>
            <a:r>
              <a:rPr lang="en-AU" sz="1400" dirty="0"/>
              <a:t>(David Hays), which formalized the notation developed by the linguist Lucien </a:t>
            </a:r>
            <a:r>
              <a:rPr lang="en-AU" sz="1400" dirty="0" err="1"/>
              <a:t>Tesniere</a:t>
            </a:r>
            <a:r>
              <a:rPr lang="en-AU" sz="1400" dirty="0"/>
              <a:t> (1959). </a:t>
            </a:r>
          </a:p>
          <a:p>
            <a:r>
              <a:rPr lang="en-AU" dirty="0"/>
              <a:t>In the late 1970s, many graph notations were designed to represent first-order logic or a formally defined subset (</a:t>
            </a:r>
            <a:r>
              <a:rPr lang="en-AU" dirty="0" err="1"/>
              <a:t>Findler</a:t>
            </a:r>
            <a:r>
              <a:rPr lang="en-AU" dirty="0"/>
              <a:t> 1979)</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Conceptual Graph and others (Sowa)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4656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solidFill>
                  <a:srgbClr val="000000"/>
                </a:solidFill>
              </a:rPr>
              <a:t>*http</a:t>
            </a:r>
            <a:r>
              <a:rPr lang="en-AU" dirty="0">
                <a:solidFill>
                  <a:srgbClr val="000000"/>
                </a:solidFill>
              </a:rPr>
              <a:t>:</a:t>
            </a:r>
            <a:r>
              <a:rPr lang="en-AU" dirty="0" smtClean="0">
                <a:solidFill>
                  <a:srgbClr val="000000"/>
                </a:solidFill>
              </a:rPr>
              <a:t>//</a:t>
            </a:r>
            <a:r>
              <a:rPr lang="en-AU" dirty="0" err="1" smtClean="0">
                <a:solidFill>
                  <a:srgbClr val="000000"/>
                </a:solidFill>
              </a:rPr>
              <a:t>www.jfsowa.com</a:t>
            </a:r>
            <a:r>
              <a:rPr lang="en-AU" dirty="0">
                <a:solidFill>
                  <a:srgbClr val="000000"/>
                </a:solidFill>
              </a:rPr>
              <a:t>/cg/</a:t>
            </a:r>
            <a:r>
              <a:rPr lang="en-AU" dirty="0" err="1">
                <a:solidFill>
                  <a:srgbClr val="000000"/>
                </a:solidFill>
              </a:rPr>
              <a:t>cg_hbook.pdf</a:t>
            </a:r>
            <a:endParaRPr lang="en-AU" dirty="0">
              <a:solidFill>
                <a:srgbClr val="000000"/>
              </a:solidFill>
            </a:endParaRPr>
          </a:p>
        </p:txBody>
      </p:sp>
      <p:sp>
        <p:nvSpPr>
          <p:cNvPr id="6" name="Rectangle 5"/>
          <p:cNvSpPr/>
          <p:nvPr/>
        </p:nvSpPr>
        <p:spPr>
          <a:xfrm>
            <a:off x="463176" y="3726387"/>
            <a:ext cx="4572000" cy="738664"/>
          </a:xfrm>
          <a:prstGeom prst="rect">
            <a:avLst/>
          </a:prstGeom>
        </p:spPr>
        <p:txBody>
          <a:bodyPr>
            <a:spAutoFit/>
          </a:bodyPr>
          <a:lstStyle/>
          <a:p>
            <a:r>
              <a:rPr lang="en-AU" sz="1400" b="1" dirty="0">
                <a:solidFill>
                  <a:schemeClr val="accent2"/>
                </a:solidFill>
              </a:rPr>
              <a:t>Conceptual Graph* </a:t>
            </a:r>
            <a:r>
              <a:rPr lang="en-AU" sz="1400" dirty="0"/>
              <a:t>(Sowa 1976)</a:t>
            </a:r>
            <a:r>
              <a:rPr lang="en-AU" sz="1400" i="1" dirty="0">
                <a:solidFill>
                  <a:srgbClr val="FF0000"/>
                </a:solidFill>
              </a:rPr>
              <a:t> </a:t>
            </a:r>
            <a:r>
              <a:rPr lang="en-AU" sz="1400" dirty="0"/>
              <a:t>is an intermediate language for mapping natural language questions and assertions to a relational database.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5176" y="3491025"/>
            <a:ext cx="3937065" cy="1509667"/>
          </a:xfrm>
          <a:prstGeom prst="rect">
            <a:avLst/>
          </a:prstGeom>
        </p:spPr>
      </p:pic>
    </p:spTree>
    <p:extLst>
      <p:ext uri="{BB962C8B-B14F-4D97-AF65-F5344CB8AC3E}">
        <p14:creationId xmlns:p14="http://schemas.microsoft.com/office/powerpoint/2010/main" val="1929658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smtClean="0"/>
              <a:t>Conceptual Graph and others (Sowa)</a:t>
            </a:r>
            <a:endParaRPr lang="en-AU"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32523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 Ana Rios-Alvarado and Ivan Lopez-</a:t>
            </a:r>
            <a:r>
              <a:rPr lang="en-AU" dirty="0" err="1">
                <a:solidFill>
                  <a:srgbClr val="000000"/>
                </a:solidFill>
              </a:rPr>
              <a:t>Arevalo</a:t>
            </a:r>
            <a:r>
              <a:rPr lang="en-AU" dirty="0">
                <a:solidFill>
                  <a:srgbClr val="000000"/>
                </a:solidFill>
              </a:rPr>
              <a:t> (Technical Report, 2012): Ontology learning from text: Method for learning </a:t>
            </a:r>
            <a:r>
              <a:rPr lang="en-AU" dirty="0" smtClean="0">
                <a:solidFill>
                  <a:srgbClr val="000000"/>
                </a:solidFill>
              </a:rPr>
              <a:t>axioms</a:t>
            </a:r>
            <a:endParaRPr lang="en-AU" dirty="0">
              <a:solidFill>
                <a:srgbClr val="000000"/>
              </a:solidFill>
            </a:endParaRPr>
          </a:p>
        </p:txBody>
      </p:sp>
      <p:sp>
        <p:nvSpPr>
          <p:cNvPr id="8" name="Text Placeholder 7"/>
          <p:cNvSpPr>
            <a:spLocks noGrp="1"/>
          </p:cNvSpPr>
          <p:nvPr>
            <p:ph type="body" sz="quarter" idx="11"/>
          </p:nvPr>
        </p:nvSpPr>
        <p:spPr/>
        <p:txBody>
          <a:bodyPr/>
          <a:lstStyle/>
          <a:p>
            <a:endParaRPr lang="en-US" dirty="0"/>
          </a:p>
        </p:txBody>
      </p:sp>
      <p:pic>
        <p:nvPicPr>
          <p:cNvPr id="12" name="Picture 11"/>
          <p:cNvPicPr>
            <a:picLocks noChangeAspect="1"/>
          </p:cNvPicPr>
          <p:nvPr/>
        </p:nvPicPr>
        <p:blipFill>
          <a:blip r:embed="rId3"/>
          <a:stretch>
            <a:fillRect/>
          </a:stretch>
        </p:blipFill>
        <p:spPr>
          <a:xfrm>
            <a:off x="4158162" y="1414125"/>
            <a:ext cx="4046038" cy="2814976"/>
          </a:xfrm>
          <a:prstGeom prst="rect">
            <a:avLst/>
          </a:prstGeom>
        </p:spPr>
      </p:pic>
      <p:pic>
        <p:nvPicPr>
          <p:cNvPr id="13" name="Picture 2" descr="https://s3.amazonaws.com/dev.assets.neo4j.com/wp-content/uploads/2013/08/provontology.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576" y="1796005"/>
            <a:ext cx="2257266" cy="25292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p:cNvPicPr>
            <a:picLocks noChangeAspect="1"/>
          </p:cNvPicPr>
          <p:nvPr/>
        </p:nvPicPr>
        <p:blipFill>
          <a:blip r:embed="rId5"/>
          <a:stretch>
            <a:fillRect/>
          </a:stretch>
        </p:blipFill>
        <p:spPr>
          <a:xfrm>
            <a:off x="4051301" y="979564"/>
            <a:ext cx="4152899" cy="3381122"/>
          </a:xfrm>
          <a:prstGeom prst="rect">
            <a:avLst/>
          </a:prstGeom>
        </p:spPr>
      </p:pic>
    </p:spTree>
    <p:extLst>
      <p:ext uri="{BB962C8B-B14F-4D97-AF65-F5344CB8AC3E}">
        <p14:creationId xmlns:p14="http://schemas.microsoft.com/office/powerpoint/2010/main" val="10213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301234"/>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7"/>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9" y="1994"/>
              <a:ext cx="3" cy="1652"/>
            </a:xfrm>
            <a:prstGeom prst="bentConnector3">
              <a:avLst>
                <a:gd name="adj1" fmla="val 4430366"/>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24068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287" y="1574800"/>
            <a:ext cx="6140613" cy="292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8984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106266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970" y="1599009"/>
            <a:ext cx="3153130" cy="3128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8888" y="1701799"/>
            <a:ext cx="3175736" cy="2990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6789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Picture 2" descr="New Pi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014450" y="1113001"/>
            <a:ext cx="6088149" cy="4005745"/>
          </a:xfrm>
          <a:prstGeom prst="rect">
            <a:avLst/>
          </a:prstGeom>
          <a:noFill/>
        </p:spPr>
      </p:pic>
    </p:spTree>
    <p:extLst>
      <p:ext uri="{BB962C8B-B14F-4D97-AF65-F5344CB8AC3E}">
        <p14:creationId xmlns:p14="http://schemas.microsoft.com/office/powerpoint/2010/main" val="846888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618069" y="1240001"/>
            <a:ext cx="5937624" cy="3604329"/>
          </a:xfrm>
          <a:prstGeom prst="rect">
            <a:avLst/>
          </a:prstGeom>
        </p:spPr>
      </p:pic>
    </p:spTree>
    <p:extLst>
      <p:ext uri="{BB962C8B-B14F-4D97-AF65-F5344CB8AC3E}">
        <p14:creationId xmlns:p14="http://schemas.microsoft.com/office/powerpoint/2010/main" val="18636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91752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40134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76" y="1616518"/>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360624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389" y="1385854"/>
            <a:ext cx="5213075" cy="3456310"/>
          </a:xfrm>
          <a:prstGeom prst="rect">
            <a:avLst/>
          </a:prstGeom>
        </p:spPr>
      </p:pic>
      <p:sp>
        <p:nvSpPr>
          <p:cNvPr id="10" name="Rounded Rectangle 9"/>
          <p:cNvSpPr/>
          <p:nvPr/>
        </p:nvSpPr>
        <p:spPr>
          <a:xfrm>
            <a:off x="467841" y="1601754"/>
            <a:ext cx="2846859" cy="1428711"/>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244105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b="8955"/>
          <a:stretch/>
        </p:blipFill>
        <p:spPr>
          <a:xfrm>
            <a:off x="3509818" y="1485459"/>
            <a:ext cx="5526678" cy="3294292"/>
          </a:xfrm>
          <a:prstGeom prst="rect">
            <a:avLst/>
          </a:prstGeom>
        </p:spPr>
      </p:pic>
      <p:sp>
        <p:nvSpPr>
          <p:cNvPr id="16" name="Rounded Rectangle 15"/>
          <p:cNvSpPr/>
          <p:nvPr/>
        </p:nvSpPr>
        <p:spPr>
          <a:xfrm>
            <a:off x="449287" y="1943100"/>
            <a:ext cx="2738413" cy="113677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182826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AU" dirty="0" err="1" smtClean="0"/>
              <a:t>NeuralCoref</a:t>
            </a:r>
            <a:r>
              <a:rPr lang="en-AU" dirty="0" smtClean="0"/>
              <a:t> </a:t>
            </a:r>
            <a:r>
              <a:rPr lang="en-AU" dirty="0">
                <a:latin typeface="NimbusRomNo9L-Regu"/>
              </a:rPr>
              <a:t>https://</a:t>
            </a:r>
            <a:r>
              <a:rPr lang="en-AU" dirty="0" err="1">
                <a:latin typeface="NimbusRomNo9L-Regu"/>
              </a:rPr>
              <a:t>github.com</a:t>
            </a:r>
            <a:r>
              <a:rPr lang="en-AU" dirty="0">
                <a:latin typeface="NimbusRomNo9L-Regu"/>
              </a:rPr>
              <a:t>/</a:t>
            </a:r>
            <a:r>
              <a:rPr lang="en-AU" dirty="0" err="1">
                <a:latin typeface="NimbusRomNo9L-Regu"/>
              </a:rPr>
              <a:t>huggingface</a:t>
            </a:r>
            <a:r>
              <a:rPr lang="en-AU" dirty="0">
                <a:latin typeface="NimbusRomNo9L-Regu"/>
              </a:rPr>
              <a:t>/</a:t>
            </a:r>
            <a:r>
              <a:rPr lang="en-AU" dirty="0" err="1">
                <a:latin typeface="NimbusRomNo9L-Regu"/>
              </a:rPr>
              <a:t>neuralcoref</a:t>
            </a:r>
            <a:endParaRPr lang="en-AU"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r="16509"/>
          <a:stretch/>
        </p:blipFill>
        <p:spPr>
          <a:xfrm rot="5400000">
            <a:off x="3870589" y="-240695"/>
            <a:ext cx="1674188" cy="8426095"/>
          </a:xfrm>
          <a:prstGeom prst="rect">
            <a:avLst/>
          </a:prstGeom>
        </p:spPr>
      </p:pic>
      <p:sp>
        <p:nvSpPr>
          <p:cNvPr id="11" name="Rounded Rectangle 10"/>
          <p:cNvSpPr/>
          <p:nvPr/>
        </p:nvSpPr>
        <p:spPr>
          <a:xfrm>
            <a:off x="494634" y="1333500"/>
            <a:ext cx="192375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589312" y="1333500"/>
            <a:ext cx="23509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5137324" y="1333500"/>
            <a:ext cx="1756790"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7083925" y="1333500"/>
            <a:ext cx="16910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406641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3"/>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36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err="1"/>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28949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Word representations –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405810"/>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20296"/>
          <a:stretch/>
        </p:blipFill>
        <p:spPr>
          <a:xfrm>
            <a:off x="4546111" y="2390236"/>
            <a:ext cx="4222865" cy="1217353"/>
          </a:xfrm>
          <a:prstGeom prst="rect">
            <a:avLst/>
          </a:prstGeom>
        </p:spPr>
      </p:pic>
      <p:pic>
        <p:nvPicPr>
          <p:cNvPr id="11266" name="Picture 2" descr="Image result for word languag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973" y="1648403"/>
            <a:ext cx="3915320" cy="270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244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Representing words by their context</a:t>
            </a:r>
            <a:endParaRPr lang="en-US" dirty="0"/>
          </a:p>
        </p:txBody>
      </p:sp>
      <p:sp>
        <p:nvSpPr>
          <p:cNvPr id="2" name="Rectangle 1"/>
          <p:cNvSpPr/>
          <p:nvPr/>
        </p:nvSpPr>
        <p:spPr>
          <a:xfrm>
            <a:off x="463176" y="4306992"/>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9" name="Picture 8"/>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691921" y="1719511"/>
            <a:ext cx="5848309" cy="1002481"/>
          </a:xfrm>
          <a:prstGeom prst="rect">
            <a:avLst/>
          </a:prstGeom>
        </p:spPr>
      </p:pic>
      <p:sp>
        <p:nvSpPr>
          <p:cNvPr id="11" name="TextBox 10"/>
          <p:cNvSpPr txBox="1"/>
          <p:nvPr/>
        </p:nvSpPr>
        <p:spPr>
          <a:xfrm>
            <a:off x="1605618" y="3081423"/>
            <a:ext cx="1253960" cy="646331"/>
          </a:xfrm>
          <a:prstGeom prst="rect">
            <a:avLst/>
          </a:prstGeom>
          <a:noFill/>
        </p:spPr>
        <p:txBody>
          <a:bodyPr wrap="squar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2" name="TextBox 11"/>
          <p:cNvSpPr txBox="1"/>
          <p:nvPr/>
        </p:nvSpPr>
        <p:spPr>
          <a:xfrm>
            <a:off x="7684853" y="3842184"/>
            <a:ext cx="1335622" cy="646331"/>
          </a:xfrm>
          <a:prstGeom prst="rect">
            <a:avLst/>
          </a:prstGeom>
          <a:noFill/>
        </p:spPr>
        <p:txBody>
          <a:bodyPr wrap="none" rtlCol="0">
            <a:spAutoFit/>
          </a:bodyPr>
          <a:lstStyle/>
          <a:p>
            <a:pPr algn="ctr"/>
            <a:r>
              <a:rPr lang="en-AU" dirty="0" smtClean="0">
                <a:solidFill>
                  <a:srgbClr val="00B050"/>
                </a:solidFill>
              </a:rPr>
              <a:t>Word </a:t>
            </a:r>
            <a:endParaRPr lang="en-AU" dirty="0" smtClean="0">
              <a:solidFill>
                <a:srgbClr val="00B050"/>
              </a:solidFill>
            </a:endParaRPr>
          </a:p>
          <a:p>
            <a:pPr algn="ctr"/>
            <a:r>
              <a:rPr lang="en-AU" dirty="0" err="1" smtClean="0">
                <a:solidFill>
                  <a:srgbClr val="00B050"/>
                </a:solidFill>
              </a:rPr>
              <a:t>Embeddings</a:t>
            </a:r>
            <a:endParaRPr lang="en-AU" dirty="0">
              <a:solidFill>
                <a:srgbClr val="00B050"/>
              </a:solidFill>
            </a:endParaRPr>
          </a:p>
        </p:txBody>
      </p:sp>
      <mc:AlternateContent xmlns:mc="http://schemas.openxmlformats.org/markup-compatibility/2006">
        <mc:Choice xmlns:a14="http://schemas.microsoft.com/office/drawing/2010/main" Requires="a14">
          <p:sp>
            <p:nvSpPr>
              <p:cNvPr id="13" name="TextBox 12"/>
              <p:cNvSpPr txBox="1"/>
              <p:nvPr/>
            </p:nvSpPr>
            <p:spPr>
              <a:xfrm>
                <a:off x="1411987" y="3114449"/>
                <a:ext cx="6853992" cy="1846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𝑚𝑜𝑡𝑒𝑙</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0 0 0 0 0 0 1 0 0</m:t>
                          </m:r>
                        </m:e>
                      </m:d>
                    </m:oMath>
                    <m:oMath xmlns:m="http://schemas.openxmlformats.org/officeDocument/2006/math">
                      <m:r>
                        <a:rPr lang="en-AU" b="0" i="1" smtClean="0">
                          <a:solidFill>
                            <a:schemeClr val="accent2"/>
                          </a:solidFill>
                          <a:latin typeface="Cambria Math" panose="02040503050406030204" pitchFamily="18" charset="0"/>
                        </a:rPr>
                        <m:t>h𝑜𝑡𝑒𝑙</m:t>
                      </m:r>
                      <m:r>
                        <a:rPr lang="en-AU" b="0" i="1" smtClean="0">
                          <a:solidFill>
                            <a:schemeClr val="accent2"/>
                          </a:solidFill>
                          <a:latin typeface="Cambria Math" panose="02040503050406030204" pitchFamily="18" charset="0"/>
                        </a:rPr>
                        <m:t> =</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0 1 0 0 0 0 0 0 0</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𝑚𝑜𝑡𝑒𝑙</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0.3, 0.2, −0.2, 0.3, 0.4, 0.5, 0.1, −0.2</m:t>
                          </m:r>
                        </m:e>
                      </m:d>
                    </m:oMath>
                    <m:oMath xmlns:m="http://schemas.openxmlformats.org/officeDocument/2006/math">
                      <m:r>
                        <a:rPr lang="en-AU" b="0" i="1" smtClean="0">
                          <a:solidFill>
                            <a:srgbClr val="00B050"/>
                          </a:solidFill>
                          <a:latin typeface="Cambria Math" panose="02040503050406030204" pitchFamily="18" charset="0"/>
                        </a:rPr>
                        <m:t>h𝑜𝑡𝑒𝑙</m:t>
                      </m:r>
                      <m:r>
                        <a:rPr lang="en-AU" b="0" i="1" smtClean="0">
                          <a:solidFill>
                            <a:srgbClr val="00B050"/>
                          </a:solidFill>
                          <a:latin typeface="Cambria Math" panose="02040503050406030204" pitchFamily="18" charset="0"/>
                        </a:rPr>
                        <m:t> =[−0.2, 0.6, 0.4, −0.3, 0.2, 0.2, 0.3, 0.1, −0.1]</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p:sp>
            <p:nvSpPr>
              <p:cNvPr id="13" name="TextBox 12"/>
              <p:cNvSpPr txBox="1">
                <a:spLocks noRot="1" noChangeAspect="1" noMove="1" noResize="1" noEditPoints="1" noAdjustHandles="1" noChangeArrowheads="1" noChangeShapeType="1" noTextEdit="1"/>
              </p:cNvSpPr>
              <p:nvPr/>
            </p:nvSpPr>
            <p:spPr>
              <a:xfrm>
                <a:off x="1411987" y="3114449"/>
                <a:ext cx="6853992" cy="1846724"/>
              </a:xfrm>
              <a:prstGeom prst="rect">
                <a:avLst/>
              </a:prstGeom>
              <a:blipFill>
                <a:blip r:embed="rId5"/>
                <a:stretch>
                  <a:fillRect/>
                </a:stretch>
              </a:blipFill>
            </p:spPr>
            <p:txBody>
              <a:bodyPr/>
              <a:lstStyle/>
              <a:p>
                <a:r>
                  <a:rPr lang="en-AU">
                    <a:noFill/>
                  </a:rPr>
                  <a:t> </a:t>
                </a:r>
              </a:p>
            </p:txBody>
          </p:sp>
        </mc:Fallback>
      </mc:AlternateContent>
    </p:spTree>
    <p:extLst>
      <p:ext uri="{BB962C8B-B14F-4D97-AF65-F5344CB8AC3E}">
        <p14:creationId xmlns:p14="http://schemas.microsoft.com/office/powerpoint/2010/main" val="38309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4"/>
          <a:stretch>
            <a:fillRect/>
          </a:stretch>
        </p:blipFill>
        <p:spPr>
          <a:xfrm>
            <a:off x="6011388" y="1639033"/>
            <a:ext cx="2828925" cy="2009775"/>
          </a:xfrm>
          <a:prstGeom prst="rect">
            <a:avLst/>
          </a:prstGeom>
        </p:spPr>
      </p:pic>
      <p:pic>
        <p:nvPicPr>
          <p:cNvPr id="15" name="Picture 2" descr="https://www.tensorflow.org/versions/r0.7/images/linear-relationship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3176" y="1704978"/>
            <a:ext cx="5544616" cy="194383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p:nvSpPr>
        <p:spPr>
          <a:xfrm>
            <a:off x="76483"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7" name="Rectangle 16"/>
          <p:cNvSpPr/>
          <p:nvPr/>
        </p:nvSpPr>
        <p:spPr>
          <a:xfrm>
            <a:off x="228883" y="65921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8" name="Rectangle 17"/>
          <p:cNvSpPr/>
          <p:nvPr/>
        </p:nvSpPr>
        <p:spPr>
          <a:xfrm>
            <a:off x="381283" y="67445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9" name="Rectangle 18"/>
          <p:cNvSpPr/>
          <p:nvPr/>
        </p:nvSpPr>
        <p:spPr>
          <a:xfrm>
            <a:off x="1285879"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20" name="Rectangle 19"/>
          <p:cNvSpPr/>
          <p:nvPr/>
        </p:nvSpPr>
        <p:spPr>
          <a:xfrm>
            <a:off x="3132103" y="4736526"/>
            <a:ext cx="7296467" cy="307777"/>
          </a:xfrm>
          <a:prstGeom prst="rect">
            <a:avLst/>
          </a:prstGeom>
        </p:spPr>
        <p:txBody>
          <a:bodyPr wrap="square">
            <a:spAutoFit/>
          </a:bodyPr>
          <a:lstStyle/>
          <a:p>
            <a:r>
              <a:rPr lang="en-US" sz="1400" kern="1200" dirty="0" smtClean="0"/>
              <a:t>See: </a:t>
            </a:r>
            <a:r>
              <a:rPr lang="en-US" sz="1400" kern="1200" dirty="0" smtClean="0">
                <a:hlinkClick r:id="rId6"/>
              </a:rPr>
              <a:t>http</a:t>
            </a:r>
            <a:r>
              <a:rPr lang="en-US" sz="1400" kern="1200" dirty="0">
                <a:hlinkClick r:id="rId6"/>
              </a:rPr>
              <a:t>://rare-technologies.com/word2vec-tutorial</a:t>
            </a:r>
            <a:r>
              <a:rPr lang="en-US" sz="1400" kern="1200" dirty="0" smtClean="0">
                <a:hlinkClick r:id="rId6"/>
              </a:rPr>
              <a:t>/</a:t>
            </a:r>
            <a:r>
              <a:rPr lang="en-US" sz="1400" kern="1200" dirty="0" smtClean="0"/>
              <a:t> for word2vec application.</a:t>
            </a:r>
            <a:endParaRPr lang="en-US" sz="1400" kern="1200" dirty="0"/>
          </a:p>
        </p:txBody>
      </p:sp>
      <mc:AlternateContent xmlns:mc="http://schemas.openxmlformats.org/markup-compatibility/2006">
        <mc:Choice xmlns:a14="http://schemas.microsoft.com/office/drawing/2010/main" Requires="a14">
          <p:sp>
            <p:nvSpPr>
              <p:cNvPr id="21" name="Content Placeholder 3"/>
              <p:cNvSpPr txBox="1">
                <a:spLocks/>
              </p:cNvSpPr>
              <p:nvPr/>
            </p:nvSpPr>
            <p:spPr>
              <a:xfrm>
                <a:off x="463176" y="3654763"/>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t>“A </a:t>
                </a:r>
                <a:r>
                  <a:rPr lang="en-AU" sz="2800" dirty="0"/>
                  <a:t>is to B as C is to </a:t>
                </a:r>
                <a:r>
                  <a:rPr lang="en-AU" sz="2800" dirty="0" smtClean="0"/>
                  <a:t>D” tasks</a:t>
                </a:r>
              </a:p>
              <a:p>
                <a:pPr lvl="1"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𝑤𝑜𝑟𝑑</m:t>
                        </m:r>
                      </m:e>
                      <m:sub>
                        <m:r>
                          <a:rPr lang="en-US" sz="2400" i="1" smtClean="0">
                            <a:latin typeface="Cambria Math" panose="02040503050406030204" pitchFamily="18" charset="0"/>
                          </a:rPr>
                          <m:t>𝐴</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𝐵</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𝐶</m:t>
                        </m:r>
                      </m:sub>
                    </m:sSub>
                    <m:r>
                      <a:rPr lang="en-US" sz="2400" i="1" dirty="0"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𝐷</m:t>
                        </m:r>
                      </m:sub>
                    </m:sSub>
                  </m:oMath>
                </a14:m>
                <a:endParaRPr lang="en-US" dirty="0"/>
              </a:p>
            </p:txBody>
          </p:sp>
        </mc:Choice>
        <mc:Fallback>
          <p:sp>
            <p:nvSpPr>
              <p:cNvPr id="21" name="Content Placeholder 3"/>
              <p:cNvSpPr txBox="1">
                <a:spLocks noRot="1" noChangeAspect="1" noMove="1" noResize="1" noEditPoints="1" noAdjustHandles="1" noChangeArrowheads="1" noChangeShapeType="1" noTextEdit="1"/>
              </p:cNvSpPr>
              <p:nvPr/>
            </p:nvSpPr>
            <p:spPr>
              <a:xfrm>
                <a:off x="463176" y="3654763"/>
                <a:ext cx="8208143" cy="1296143"/>
              </a:xfrm>
              <a:prstGeom prst="rect">
                <a:avLst/>
              </a:prstGeom>
              <a:blipFill>
                <a:blip r:embed="rId7"/>
                <a:stretch>
                  <a:fillRect t="-4717"/>
                </a:stretch>
              </a:blipFill>
            </p:spPr>
            <p:txBody>
              <a:bodyPr/>
              <a:lstStyle/>
              <a:p>
                <a:r>
                  <a:rPr lang="en-AU">
                    <a:noFill/>
                  </a:rPr>
                  <a:t> </a:t>
                </a:r>
              </a:p>
            </p:txBody>
          </p:sp>
        </mc:Fallback>
      </mc:AlternateContent>
    </p:spTree>
    <p:extLst>
      <p:ext uri="{BB962C8B-B14F-4D97-AF65-F5344CB8AC3E}">
        <p14:creationId xmlns:p14="http://schemas.microsoft.com/office/powerpoint/2010/main" val="3882669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pic>
        <p:nvPicPr>
          <p:cNvPr id="10" name="Picture 9">
            <a:hlinkClick r:id="rId4"/>
          </p:cNvPr>
          <p:cNvPicPr>
            <a:picLocks noChangeAspect="1"/>
          </p:cNvPicPr>
          <p:nvPr/>
        </p:nvPicPr>
        <p:blipFill>
          <a:blip r:embed="rId5"/>
          <a:stretch>
            <a:fillRect/>
          </a:stretch>
        </p:blipFill>
        <p:spPr>
          <a:xfrm>
            <a:off x="2235656" y="3515480"/>
            <a:ext cx="4400923" cy="1269133"/>
          </a:xfrm>
          <a:prstGeom prst="rect">
            <a:avLst/>
          </a:prstGeom>
        </p:spPr>
      </p:pic>
      <p:pic>
        <p:nvPicPr>
          <p:cNvPr id="11" name="Picture 10"/>
          <p:cNvPicPr>
            <a:picLocks noChangeAspect="1"/>
          </p:cNvPicPr>
          <p:nvPr/>
        </p:nvPicPr>
        <p:blipFill>
          <a:blip r:embed="rId6"/>
          <a:stretch>
            <a:fillRect/>
          </a:stretch>
        </p:blipFill>
        <p:spPr>
          <a:xfrm>
            <a:off x="3083392" y="1914556"/>
            <a:ext cx="2887974" cy="972686"/>
          </a:xfrm>
          <a:prstGeom prst="rect">
            <a:avLst/>
          </a:prstGeom>
        </p:spPr>
      </p:pic>
      <p:pic>
        <p:nvPicPr>
          <p:cNvPr id="12" name="Picture 11"/>
          <p:cNvPicPr>
            <a:picLocks noChangeAspect="1"/>
          </p:cNvPicPr>
          <p:nvPr/>
        </p:nvPicPr>
        <p:blipFill>
          <a:blip r:embed="rId7"/>
          <a:stretch>
            <a:fillRect/>
          </a:stretch>
        </p:blipFill>
        <p:spPr>
          <a:xfrm>
            <a:off x="6330268" y="1599487"/>
            <a:ext cx="2286000" cy="1657349"/>
          </a:xfrm>
          <a:prstGeom prst="rect">
            <a:avLst/>
          </a:prstGeom>
        </p:spPr>
      </p:pic>
      <p:pic>
        <p:nvPicPr>
          <p:cNvPr id="16" name="Picture 15"/>
          <p:cNvPicPr>
            <a:picLocks noChangeAspect="1"/>
          </p:cNvPicPr>
          <p:nvPr/>
        </p:nvPicPr>
        <p:blipFill>
          <a:blip r:embed="rId8"/>
          <a:stretch>
            <a:fillRect/>
          </a:stretch>
        </p:blipFill>
        <p:spPr>
          <a:xfrm>
            <a:off x="320490" y="1904932"/>
            <a:ext cx="2570255" cy="1046461"/>
          </a:xfrm>
          <a:prstGeom prst="rect">
            <a:avLst/>
          </a:prstGeom>
        </p:spPr>
      </p:pic>
    </p:spTree>
    <p:extLst>
      <p:ext uri="{BB962C8B-B14F-4D97-AF65-F5344CB8AC3E}">
        <p14:creationId xmlns:p14="http://schemas.microsoft.com/office/powerpoint/2010/main" val="3073776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4"/>
          <a:stretch>
            <a:fillRect/>
          </a:stretch>
        </p:blipFill>
        <p:spPr>
          <a:xfrm>
            <a:off x="1014130" y="1570716"/>
            <a:ext cx="7360024" cy="3213330"/>
          </a:xfrm>
          <a:prstGeom prst="rect">
            <a:avLst/>
          </a:prstGeom>
        </p:spPr>
      </p:pic>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et al. 2013)</a:t>
            </a:r>
            <a:endParaRPr lang="en-US" b="1" dirty="0">
              <a:solidFill>
                <a:srgbClr val="A40F6C"/>
              </a:solidFill>
            </a:endParaRPr>
          </a:p>
        </p:txBody>
      </p:sp>
      <p:sp>
        <p:nvSpPr>
          <p:cNvPr id="4" name="Rectangle 3"/>
          <p:cNvSpPr/>
          <p:nvPr/>
        </p:nvSpPr>
        <p:spPr>
          <a:xfrm>
            <a:off x="463176" y="1721490"/>
            <a:ext cx="8303931" cy="1988237"/>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a:t>
            </a:r>
          </a:p>
          <a:p>
            <a:pPr marL="342900" indent="-342900">
              <a:spcBef>
                <a:spcPct val="20000"/>
              </a:spcBef>
              <a:buClr>
                <a:srgbClr val="A40F6C"/>
              </a:buClr>
              <a:buFont typeface="Arial"/>
              <a:buChar char="•"/>
            </a:pPr>
            <a:r>
              <a:rPr lang="en-AU" sz="1400" dirty="0">
                <a:solidFill>
                  <a:srgbClr val="0F1137"/>
                </a:solidFill>
              </a:rPr>
              <a:t>Using 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network</a:t>
            </a:r>
            <a:r>
              <a:rPr lang="en-AU" sz="1400" dirty="0" smtClean="0">
                <a:solidFill>
                  <a:srgbClr val="0F1137"/>
                </a:solidFill>
              </a:rPr>
              <a:t>.</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training – training over Wikipedia snapshot (about 1 billion words) with 50 dimensions takes only 4 hours.</a:t>
            </a:r>
          </a:p>
          <a:p>
            <a:pPr marL="342900" indent="-342900">
              <a:spcBef>
                <a:spcPct val="20000"/>
              </a:spcBef>
              <a:buClr>
                <a:srgbClr val="A40F6C"/>
              </a:buClr>
              <a:buFont typeface="Arial"/>
              <a:buChar char="•"/>
            </a:pPr>
            <a:r>
              <a:rPr lang="en-AU" sz="1400" dirty="0" smtClean="0">
                <a:solidFill>
                  <a:srgbClr val="0F1137"/>
                </a:solidFill>
              </a:rPr>
              <a:t>State</a:t>
            </a:r>
            <a:r>
              <a:rPr lang="en-AU" sz="1400" dirty="0">
                <a:solidFill>
                  <a:srgbClr val="0F1137"/>
                </a:solidFill>
              </a:rPr>
              <a:t>-of-the-art performance. Learned word embedding vectors can be represented as linear translations, e.g.</a:t>
            </a:r>
          </a:p>
          <a:p>
            <a:endParaRPr lang="en-AU" sz="1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819074336"/>
              </p:ext>
            </p:extLst>
          </p:nvPr>
        </p:nvGraphicFramePr>
        <p:xfrm>
          <a:off x="1455222" y="3805421"/>
          <a:ext cx="6319837" cy="647700"/>
        </p:xfrm>
        <a:graphic>
          <a:graphicData uri="http://schemas.openxmlformats.org/presentationml/2006/ole">
            <mc:AlternateContent xmlns:mc="http://schemas.openxmlformats.org/markup-compatibility/2006">
              <mc:Choice xmlns:v="urn:schemas-microsoft-com:vml" Requires="v">
                <p:oleObj spid="_x0000_s10263" name="Equation" r:id="rId4" imgW="3314700" imgH="431800" progId="Equation.3">
                  <p:embed/>
                </p:oleObj>
              </mc:Choice>
              <mc:Fallback>
                <p:oleObj name="Equation" r:id="rId4" imgW="3314700" imgH="431800" progId="Equation.3">
                  <p:embed/>
                  <p:pic>
                    <p:nvPicPr>
                      <p:cNvPr id="0" name=""/>
                      <p:cNvPicPr/>
                      <p:nvPr/>
                    </p:nvPicPr>
                    <p:blipFill>
                      <a:blip r:embed="rId5"/>
                      <a:stretch>
                        <a:fillRect/>
                      </a:stretch>
                    </p:blipFill>
                    <p:spPr>
                      <a:xfrm>
                        <a:off x="1455222" y="3805421"/>
                        <a:ext cx="6319837" cy="647700"/>
                      </a:xfrm>
                      <a:prstGeom prst="rect">
                        <a:avLst/>
                      </a:prstGeom>
                    </p:spPr>
                  </p:pic>
                </p:oleObj>
              </mc:Fallback>
            </mc:AlternateContent>
          </a:graphicData>
        </a:graphic>
      </p:graphicFrame>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smtClean="0">
                <a:solidFill>
                  <a:srgbClr val="A40F6C"/>
                </a:solidFill>
              </a:rPr>
              <a:t>Word2Vec (</a:t>
            </a:r>
            <a:r>
              <a:rPr lang="en-AU" b="1" dirty="0">
                <a:solidFill>
                  <a:srgbClr val="A40F6C"/>
                </a:solidFill>
              </a:rPr>
              <a:t>Cont</a:t>
            </a:r>
            <a:r>
              <a:rPr lang="en-AU" b="1" dirty="0" smtClean="0">
                <a:solidFill>
                  <a:srgbClr val="A40F6C"/>
                </a:solidFill>
              </a:rPr>
              <a:t>.</a:t>
            </a:r>
            <a:r>
              <a:rPr lang="en-AU" b="1" dirty="0">
                <a:solidFill>
                  <a:srgbClr val="A40F6C"/>
                </a:solidFill>
              </a:rPr>
              <a:t>)</a:t>
            </a:r>
            <a:endParaRPr lang="en-US" b="1" dirty="0">
              <a:solidFill>
                <a:srgbClr val="A40F6C"/>
              </a:solidFill>
            </a:endParaRPr>
          </a:p>
        </p:txBody>
      </p:sp>
      <p:sp>
        <p:nvSpPr>
          <p:cNvPr id="4" name="Rectangle 3"/>
          <p:cNvSpPr/>
          <p:nvPr/>
        </p:nvSpPr>
        <p:spPr>
          <a:xfrm>
            <a:off x="463176" y="1721490"/>
            <a:ext cx="3042023" cy="1902059"/>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 Continuous Bag of Word (CBOW) and </a:t>
            </a:r>
            <a:r>
              <a:rPr lang="en-AU" sz="1400" dirty="0" err="1">
                <a:solidFill>
                  <a:srgbClr val="0F1137"/>
                </a:solidFill>
              </a:rPr>
              <a:t>SkipGram</a:t>
            </a:r>
            <a:r>
              <a:rPr lang="en-AU" sz="1400" dirty="0">
                <a:solidFill>
                  <a:srgbClr val="0F1137"/>
                </a:solidFill>
              </a:rPr>
              <a:t> models. </a:t>
            </a:r>
          </a:p>
          <a:p>
            <a:pPr marL="342900" indent="-342900">
              <a:spcBef>
                <a:spcPct val="20000"/>
              </a:spcBef>
              <a:buClr>
                <a:srgbClr val="A40F6C"/>
              </a:buClr>
              <a:buFont typeface="Arial"/>
              <a:buChar char="•"/>
            </a:pPr>
            <a:r>
              <a:rPr lang="en-AU" sz="1400" dirty="0">
                <a:solidFill>
                  <a:srgbClr val="0F1137"/>
                </a:solidFill>
              </a:rPr>
              <a:t>CBOW: predicting </a:t>
            </a:r>
            <a:r>
              <a:rPr lang="en-AU" sz="1400" dirty="0" err="1">
                <a:solidFill>
                  <a:srgbClr val="0F1137"/>
                </a:solidFill>
              </a:rPr>
              <a:t>wt</a:t>
            </a:r>
            <a:r>
              <a:rPr lang="en-AU" sz="1400" dirty="0">
                <a:solidFill>
                  <a:srgbClr val="0F1137"/>
                </a:solidFill>
              </a:rPr>
              <a:t>  given its context</a:t>
            </a:r>
          </a:p>
          <a:p>
            <a:pPr marL="342900" indent="-342900">
              <a:spcBef>
                <a:spcPct val="20000"/>
              </a:spcBef>
              <a:buClr>
                <a:srgbClr val="A40F6C"/>
              </a:buClr>
              <a:buFont typeface="Arial"/>
              <a:buChar char="•"/>
            </a:pPr>
            <a:r>
              <a:rPr lang="en-AU" sz="1400" dirty="0" err="1">
                <a:solidFill>
                  <a:srgbClr val="0F1137"/>
                </a:solidFill>
              </a:rPr>
              <a:t>SkipGram</a:t>
            </a:r>
            <a:r>
              <a:rPr lang="en-AU" sz="1400" dirty="0">
                <a:solidFill>
                  <a:srgbClr val="0F1137"/>
                </a:solidFill>
              </a:rPr>
              <a:t>: predicting the context words given a word </a:t>
            </a:r>
            <a:r>
              <a:rPr lang="en-AU" sz="1400" dirty="0" err="1">
                <a:solidFill>
                  <a:srgbClr val="0F1137"/>
                </a:solidFill>
              </a:rPr>
              <a:t>wt</a:t>
            </a:r>
            <a:endParaRPr lang="en-AU" sz="1400" dirty="0">
              <a:solidFill>
                <a:srgbClr val="0F1137"/>
              </a:solidFill>
            </a:endParaRPr>
          </a:p>
          <a:p>
            <a:endParaRPr lang="en-AU" sz="1400" dirty="0"/>
          </a:p>
        </p:txBody>
      </p:sp>
      <p:pic>
        <p:nvPicPr>
          <p:cNvPr id="8" name="Picture 7"/>
          <p:cNvPicPr>
            <a:picLocks noChangeAspect="1"/>
          </p:cNvPicPr>
          <p:nvPr/>
        </p:nvPicPr>
        <p:blipFill>
          <a:blip r:embed="rId3"/>
          <a:stretch>
            <a:fillRect/>
          </a:stretch>
        </p:blipFill>
        <p:spPr>
          <a:xfrm>
            <a:off x="3505199" y="1377424"/>
            <a:ext cx="5050493" cy="2969800"/>
          </a:xfrm>
          <a:prstGeom prst="rect">
            <a:avLst/>
          </a:prstGeom>
        </p:spPr>
      </p:pic>
      <p:sp>
        <p:nvSpPr>
          <p:cNvPr id="2" name="TextBox 1"/>
          <p:cNvSpPr txBox="1"/>
          <p:nvPr/>
        </p:nvSpPr>
        <p:spPr>
          <a:xfrm>
            <a:off x="3505199" y="4738480"/>
            <a:ext cx="5085688" cy="307777"/>
          </a:xfrm>
          <a:prstGeom prst="rect">
            <a:avLst/>
          </a:prstGeom>
          <a:noFill/>
        </p:spPr>
        <p:txBody>
          <a:bodyPr wrap="none" rtlCol="0">
            <a:spAutoFit/>
          </a:bodyPr>
          <a:lstStyle/>
          <a:p>
            <a:r>
              <a:rPr lang="en-AU" sz="1400" dirty="0" smtClean="0"/>
              <a:t>Demonstration of word2vec models: </a:t>
            </a:r>
            <a:r>
              <a:rPr lang="en-AU" sz="1400" dirty="0">
                <a:hlinkClick r:id="rId4"/>
              </a:rPr>
              <a:t>https://ronxin.github.io/wevi/</a:t>
            </a:r>
            <a:endParaRPr lang="en-AU" sz="1400" dirty="0"/>
          </a:p>
        </p:txBody>
      </p:sp>
    </p:spTree>
    <p:extLst>
      <p:ext uri="{BB962C8B-B14F-4D97-AF65-F5344CB8AC3E}">
        <p14:creationId xmlns:p14="http://schemas.microsoft.com/office/powerpoint/2010/main" val="1364939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269006"/>
            <a:ext cx="8064500" cy="3456310"/>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4538024"/>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2917844"/>
            <a:ext cx="8384" cy="17884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1" y="3234911"/>
            <a:ext cx="902811"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3396929"/>
            <a:ext cx="853945"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1" y="3828977"/>
            <a:ext cx="832980"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3612953"/>
            <a:ext cx="1174495"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3990995"/>
            <a:ext cx="1278528"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3882983"/>
            <a:ext cx="453970"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3997283"/>
            <a:ext cx="621083"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4207019"/>
            <a:ext cx="1127382"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7" y="3079862"/>
            <a:ext cx="664590"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2924132"/>
            <a:ext cx="2537511"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1" y="2816120"/>
            <a:ext cx="2294619"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57540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200151"/>
            <a:ext cx="8229600" cy="3622106"/>
          </a:xfrm>
        </p:spPr>
        <p:txBody>
          <a:bodyPr>
            <a:normAutofit fontScale="85000" lnSpcReduction="2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215637"/>
            <a:ext cx="4824536" cy="1695953"/>
          </a:xfrm>
          <a:prstGeom prst="rect">
            <a:avLst/>
          </a:prstGeom>
        </p:spPr>
      </p:pic>
    </p:spTree>
    <p:extLst>
      <p:ext uri="{BB962C8B-B14F-4D97-AF65-F5344CB8AC3E}">
        <p14:creationId xmlns:p14="http://schemas.microsoft.com/office/powerpoint/2010/main" val="425582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a:t>
            </a:r>
            <a:r>
              <a:rPr lang="en-US" dirty="0"/>
              <a:t>Overview</a:t>
            </a:r>
          </a:p>
        </p:txBody>
      </p:sp>
    </p:spTree>
    <p:extLst>
      <p:ext uri="{BB962C8B-B14F-4D97-AF65-F5344CB8AC3E}">
        <p14:creationId xmlns:p14="http://schemas.microsoft.com/office/powerpoint/2010/main" val="2043395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2249409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15556"/>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463176" y="4414714"/>
            <a:ext cx="8426824" cy="276999"/>
          </a:xfrm>
          <a:prstGeom prst="rect">
            <a:avLst/>
          </a:prstGeom>
        </p:spPr>
        <p:txBody>
          <a:bodyPr wrap="square">
            <a:spAutoFit/>
          </a:bodyPr>
          <a:lstStyle/>
          <a:p>
            <a:r>
              <a:rPr lang="en-AU" sz="1200" dirty="0">
                <a:hlinkClick r:id="rId3"/>
              </a:rPr>
              <a:t>https://www.quora.com/What-is-the-best-way-to-explain-topic-modeling-to-a-</a:t>
            </a:r>
            <a:r>
              <a:rPr lang="en-AU" sz="1200" dirty="0" smtClean="0">
                <a:hlinkClick r:id="rId3"/>
              </a:rPr>
              <a:t>layman</a:t>
            </a:r>
            <a:r>
              <a:rPr lang="en-AU" sz="1200" dirty="0" smtClean="0"/>
              <a:t> </a:t>
            </a:r>
            <a:endParaRPr lang="en-AU" sz="1200" dirty="0"/>
          </a:p>
        </p:txBody>
      </p:sp>
      <p:sp>
        <p:nvSpPr>
          <p:cNvPr id="13" name="Text Placeholder 4"/>
          <p:cNvSpPr>
            <a:spLocks noGrp="1"/>
          </p:cNvSpPr>
          <p:nvPr>
            <p:ph type="body" sz="quarter" idx="13"/>
          </p:nvPr>
        </p:nvSpPr>
        <p:spPr/>
        <p:txBody>
          <a:bodyPr/>
          <a:lstStyle/>
          <a:p>
            <a:r>
              <a:rPr lang="en-US" dirty="0" err="1"/>
              <a:t>Dr</a:t>
            </a:r>
            <a:r>
              <a:rPr lang="en-US" dirty="0"/>
              <a:t> Wei Liu, UWA</a:t>
            </a:r>
          </a:p>
        </p:txBody>
      </p:sp>
    </p:spTree>
    <p:extLst>
      <p:ext uri="{BB962C8B-B14F-4D97-AF65-F5344CB8AC3E}">
        <p14:creationId xmlns:p14="http://schemas.microsoft.com/office/powerpoint/2010/main" val="156394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24996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3 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55892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a:p>
            <a:endParaRPr lang="en-AU" dirty="0"/>
          </a:p>
        </p:txBody>
      </p:sp>
      <p:pic>
        <p:nvPicPr>
          <p:cNvPr id="6"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36416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a:t>
            </a:r>
            <a:r>
              <a:rPr lang="en-US" dirty="0" smtClean="0"/>
              <a:t>Real-world applications</a:t>
            </a:r>
            <a:endParaRPr lang="en-US" dirty="0"/>
          </a:p>
        </p:txBody>
      </p:sp>
    </p:spTree>
    <p:extLst>
      <p:ext uri="{BB962C8B-B14F-4D97-AF65-F5344CB8AC3E}">
        <p14:creationId xmlns:p14="http://schemas.microsoft.com/office/powerpoint/2010/main" val="289706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12.4.1 News article analysis</a:t>
            </a:r>
            <a:endParaRPr lang="en-US" dirty="0"/>
          </a:p>
        </p:txBody>
      </p:sp>
    </p:spTree>
    <p:extLst>
      <p:ext uri="{BB962C8B-B14F-4D97-AF65-F5344CB8AC3E}">
        <p14:creationId xmlns:p14="http://schemas.microsoft.com/office/powerpoint/2010/main" val="2143114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News Topic </a:t>
            </a:r>
            <a:r>
              <a:rPr lang="en-AU" b="1" dirty="0" smtClean="0">
                <a:solidFill>
                  <a:srgbClr val="A40F6C"/>
                </a:solidFill>
              </a:rPr>
              <a:t>Evolution</a:t>
            </a:r>
          </a:p>
        </p:txBody>
      </p:sp>
      <p:pic>
        <p:nvPicPr>
          <p:cNvPr id="12" name="Picture 11"/>
          <p:cNvPicPr>
            <a:picLocks noChangeAspect="1"/>
          </p:cNvPicPr>
          <p:nvPr/>
        </p:nvPicPr>
        <p:blipFill>
          <a:blip r:embed="rId3"/>
          <a:stretch>
            <a:fillRect/>
          </a:stretch>
        </p:blipFill>
        <p:spPr>
          <a:xfrm>
            <a:off x="564775" y="1526689"/>
            <a:ext cx="5747125" cy="3187794"/>
          </a:xfrm>
          <a:prstGeom prst="rect">
            <a:avLst/>
          </a:prstGeom>
        </p:spPr>
      </p:pic>
      <p:pic>
        <p:nvPicPr>
          <p:cNvPr id="13" name="Picture 12" descr="12763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1830" y="4111748"/>
            <a:ext cx="1039211" cy="888945"/>
          </a:xfrm>
          <a:prstGeom prst="rect">
            <a:avLst/>
          </a:prstGeom>
        </p:spPr>
      </p:pic>
      <p:sp>
        <p:nvSpPr>
          <p:cNvPr id="2" name="Rectangle 1"/>
          <p:cNvSpPr/>
          <p:nvPr/>
        </p:nvSpPr>
        <p:spPr>
          <a:xfrm>
            <a:off x="1605618" y="4714483"/>
            <a:ext cx="6134100" cy="307777"/>
          </a:xfrm>
          <a:prstGeom prst="rect">
            <a:avLst/>
          </a:prstGeom>
        </p:spPr>
        <p:txBody>
          <a:bodyPr wrap="square">
            <a:spAutoFit/>
          </a:bodyPr>
          <a:lstStyle/>
          <a:p>
            <a:r>
              <a:rPr lang="en-US" sz="1400" u="sng" dirty="0" err="1">
                <a:solidFill>
                  <a:srgbClr val="000000"/>
                </a:solidFill>
              </a:rPr>
              <a:t>Majigsuren</a:t>
            </a:r>
            <a:r>
              <a:rPr lang="en-US" sz="1400" u="sng" dirty="0">
                <a:solidFill>
                  <a:srgbClr val="000000"/>
                </a:solidFill>
              </a:rPr>
              <a:t> </a:t>
            </a:r>
            <a:r>
              <a:rPr lang="en-US" sz="1400" u="sng" dirty="0" err="1">
                <a:solidFill>
                  <a:srgbClr val="000000"/>
                </a:solidFill>
              </a:rPr>
              <a:t>Enkhsaikhan</a:t>
            </a:r>
            <a:r>
              <a:rPr lang="en-US" sz="1400" dirty="0">
                <a:solidFill>
                  <a:srgbClr val="000000"/>
                </a:solidFill>
              </a:rPr>
              <a:t>, Wilson Wong, Wei Liu, and Mark Reynolds, 2007</a:t>
            </a:r>
          </a:p>
        </p:txBody>
      </p:sp>
    </p:spTree>
    <p:extLst>
      <p:ext uri="{BB962C8B-B14F-4D97-AF65-F5344CB8AC3E}">
        <p14:creationId xmlns:p14="http://schemas.microsoft.com/office/powerpoint/2010/main" val="3913192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September 2006</a:t>
            </a:r>
          </a:p>
        </p:txBody>
      </p:sp>
      <p:pic>
        <p:nvPicPr>
          <p:cNvPr id="11" name="Content Placeholder 3"/>
          <p:cNvPicPr>
            <a:picLocks noChangeAspect="1"/>
          </p:cNvPicPr>
          <p:nvPr/>
        </p:nvPicPr>
        <p:blipFill>
          <a:blip r:embed="rId3" cstate="screen">
            <a:extLst>
              <a:ext uri="{28A0092B-C50C-407E-A947-70E740481C1C}">
                <a14:useLocalDpi xmlns:a14="http://schemas.microsoft.com/office/drawing/2010/main"/>
              </a:ext>
            </a:extLst>
          </a:blip>
          <a:srcRect l="1244" r="1244"/>
          <a:stretch>
            <a:fillRect/>
          </a:stretch>
        </p:blipFill>
        <p:spPr>
          <a:xfrm>
            <a:off x="564775" y="1612035"/>
            <a:ext cx="7569200" cy="3122076"/>
          </a:xfrm>
          <a:prstGeom prst="rect">
            <a:avLst/>
          </a:prstGeom>
        </p:spPr>
      </p:pic>
    </p:spTree>
    <p:extLst>
      <p:ext uri="{BB962C8B-B14F-4D97-AF65-F5344CB8AC3E}">
        <p14:creationId xmlns:p14="http://schemas.microsoft.com/office/powerpoint/2010/main" val="82553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December 2006</a:t>
            </a:r>
          </a:p>
        </p:txBody>
      </p:sp>
      <p:pic>
        <p:nvPicPr>
          <p:cNvPr id="9" name="Picture 8"/>
          <p:cNvPicPr>
            <a:picLocks noChangeAspect="1"/>
          </p:cNvPicPr>
          <p:nvPr/>
        </p:nvPicPr>
        <p:blipFill>
          <a:blip r:embed="rId3"/>
          <a:stretch>
            <a:fillRect/>
          </a:stretch>
        </p:blipFill>
        <p:spPr>
          <a:xfrm>
            <a:off x="564775" y="1611427"/>
            <a:ext cx="7213601" cy="3209065"/>
          </a:xfrm>
          <a:prstGeom prst="rect">
            <a:avLst/>
          </a:prstGeom>
        </p:spPr>
      </p:pic>
    </p:spTree>
    <p:extLst>
      <p:ext uri="{BB962C8B-B14F-4D97-AF65-F5344CB8AC3E}">
        <p14:creationId xmlns:p14="http://schemas.microsoft.com/office/powerpoint/2010/main" val="109049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a:t>Text Mining</a:t>
            </a:r>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269410784"/>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49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April 2007</a:t>
            </a:r>
          </a:p>
        </p:txBody>
      </p:sp>
      <p:pic>
        <p:nvPicPr>
          <p:cNvPr id="10" name="Picture 9"/>
          <p:cNvPicPr>
            <a:picLocks noChangeAspect="1"/>
          </p:cNvPicPr>
          <p:nvPr/>
        </p:nvPicPr>
        <p:blipFill>
          <a:blip r:embed="rId3"/>
          <a:stretch>
            <a:fillRect/>
          </a:stretch>
        </p:blipFill>
        <p:spPr>
          <a:xfrm>
            <a:off x="564774" y="1530664"/>
            <a:ext cx="7067925" cy="3203448"/>
          </a:xfrm>
          <a:prstGeom prst="rect">
            <a:avLst/>
          </a:prstGeom>
        </p:spPr>
      </p:pic>
    </p:spTree>
    <p:extLst>
      <p:ext uri="{BB962C8B-B14F-4D97-AF65-F5344CB8AC3E}">
        <p14:creationId xmlns:p14="http://schemas.microsoft.com/office/powerpoint/2010/main" val="151666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Cluster evolution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1539126" y="1534365"/>
            <a:ext cx="5874125" cy="3224713"/>
          </a:xfrm>
          <a:prstGeom prst="rect">
            <a:avLst/>
          </a:prstGeom>
        </p:spPr>
      </p:pic>
    </p:spTree>
    <p:extLst>
      <p:ext uri="{BB962C8B-B14F-4D97-AF65-F5344CB8AC3E}">
        <p14:creationId xmlns:p14="http://schemas.microsoft.com/office/powerpoint/2010/main" val="4048789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Term </a:t>
            </a:r>
            <a:r>
              <a:rPr lang="en-AU" b="1" dirty="0" smtClean="0">
                <a:solidFill>
                  <a:srgbClr val="A40F6C"/>
                </a:solidFill>
              </a:rPr>
              <a:t>frequency </a:t>
            </a:r>
            <a:r>
              <a:rPr lang="en-AU" b="1" dirty="0">
                <a:solidFill>
                  <a:srgbClr val="A40F6C"/>
                </a:solidFill>
              </a:rPr>
              <a:t>distribution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2106577"/>
            <a:ext cx="8430183" cy="2176498"/>
          </a:xfrm>
          <a:prstGeom prst="rect">
            <a:avLst/>
          </a:prstGeom>
        </p:spPr>
      </p:pic>
    </p:spTree>
    <p:extLst>
      <p:ext uri="{BB962C8B-B14F-4D97-AF65-F5344CB8AC3E}">
        <p14:creationId xmlns:p14="http://schemas.microsoft.com/office/powerpoint/2010/main" val="947856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12.4.2 Medical diagnosis tool</a:t>
            </a:r>
          </a:p>
        </p:txBody>
      </p:sp>
    </p:spTree>
    <p:extLst>
      <p:ext uri="{BB962C8B-B14F-4D97-AF65-F5344CB8AC3E}">
        <p14:creationId xmlns:p14="http://schemas.microsoft.com/office/powerpoint/2010/main" val="169374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Mobile </a:t>
            </a:r>
            <a:r>
              <a:rPr lang="en-AU" b="1" dirty="0">
                <a:solidFill>
                  <a:srgbClr val="A40F6C"/>
                </a:solidFill>
              </a:rPr>
              <a:t>App for Medical Self Diagnosis</a:t>
            </a:r>
          </a:p>
          <a:p>
            <a:pPr marL="0" indent="0">
              <a:buNone/>
            </a:pPr>
            <a:endParaRPr lang="en-AU" b="1" dirty="0" smtClean="0">
              <a:solidFill>
                <a:srgbClr val="A40F6C"/>
              </a:solidFill>
            </a:endParaRPr>
          </a:p>
        </p:txBody>
      </p:sp>
      <p:grpSp>
        <p:nvGrpSpPr>
          <p:cNvPr id="12" name="Group 11"/>
          <p:cNvGrpSpPr/>
          <p:nvPr/>
        </p:nvGrpSpPr>
        <p:grpSpPr>
          <a:xfrm>
            <a:off x="564775" y="1235729"/>
            <a:ext cx="8383991" cy="3370567"/>
            <a:chOff x="935812" y="1924050"/>
            <a:chExt cx="11722913" cy="6556975"/>
          </a:xfrm>
        </p:grpSpPr>
        <p:sp>
          <p:nvSpPr>
            <p:cNvPr id="13" name="Can 12"/>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4" name="TextBox 13"/>
            <p:cNvSpPr txBox="1"/>
            <p:nvPr/>
          </p:nvSpPr>
          <p:spPr>
            <a:xfrm>
              <a:off x="4630738" y="4300538"/>
              <a:ext cx="3167062" cy="1017853"/>
            </a:xfrm>
            <a:prstGeom prst="rect">
              <a:avLst/>
            </a:prstGeom>
            <a:solidFill>
              <a:schemeClr val="bg2">
                <a:lumMod val="40000"/>
                <a:lumOff val="60000"/>
              </a:schemeClr>
            </a:solidFill>
            <a:ln>
              <a:solidFill>
                <a:schemeClr val="tx1"/>
              </a:solidFill>
            </a:ln>
          </p:spPr>
          <p:txBody>
            <a:bodyPr>
              <a:spAutoFit/>
            </a:bodyPr>
            <a:lstStyle/>
            <a:p>
              <a:pPr algn="ctr">
                <a:defRPr/>
              </a:pPr>
              <a:r>
                <a:rPr lang="en-US" sz="1400" dirty="0"/>
                <a:t>Graph Construction Procedure</a:t>
              </a:r>
            </a:p>
          </p:txBody>
        </p:sp>
        <p:sp>
          <p:nvSpPr>
            <p:cNvPr id="15" name="TextBox 9"/>
            <p:cNvSpPr txBox="1">
              <a:spLocks noChangeArrowheads="1"/>
            </p:cNvSpPr>
            <p:nvPr/>
          </p:nvSpPr>
          <p:spPr bwMode="auto">
            <a:xfrm>
              <a:off x="935812" y="5434011"/>
              <a:ext cx="3221925" cy="1017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Input Data</a:t>
              </a:r>
            </a:p>
          </p:txBody>
        </p:sp>
        <p:sp>
          <p:nvSpPr>
            <p:cNvPr id="16" name="Can 15"/>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7" name="TextBox 13"/>
            <p:cNvSpPr txBox="1">
              <a:spLocks noChangeArrowheads="1"/>
            </p:cNvSpPr>
            <p:nvPr/>
          </p:nvSpPr>
          <p:spPr bwMode="auto">
            <a:xfrm>
              <a:off x="8553450" y="5383506"/>
              <a:ext cx="4105275" cy="1017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Graph Database</a:t>
              </a:r>
            </a:p>
          </p:txBody>
        </p:sp>
        <p:sp>
          <p:nvSpPr>
            <p:cNvPr id="18" name="TextBox 17"/>
            <p:cNvSpPr txBox="1"/>
            <p:nvPr/>
          </p:nvSpPr>
          <p:spPr>
            <a:xfrm>
              <a:off x="8878888" y="7833324"/>
              <a:ext cx="3168649" cy="647701"/>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Machine Learning</a:t>
              </a:r>
            </a:p>
          </p:txBody>
        </p:sp>
        <p:sp>
          <p:nvSpPr>
            <p:cNvPr id="19"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0"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10606087" y="6418168"/>
              <a:ext cx="0" cy="1439864"/>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2" name="Line 23"/>
            <p:cNvSpPr>
              <a:spLocks noChangeShapeType="1"/>
            </p:cNvSpPr>
            <p:nvPr/>
          </p:nvSpPr>
          <p:spPr bwMode="auto">
            <a:xfrm rot="10800000" flipH="1">
              <a:off x="10247313" y="6344050"/>
              <a:ext cx="0" cy="1439864"/>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3" name="TextBox 22"/>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Mobile Application</a:t>
              </a:r>
            </a:p>
          </p:txBody>
        </p:sp>
        <p:sp>
          <p:nvSpPr>
            <p:cNvPr id="24"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5"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6" name="TextBox 25"/>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Visualisation</a:t>
              </a:r>
            </a:p>
          </p:txBody>
        </p:sp>
        <p:sp>
          <p:nvSpPr>
            <p:cNvPr id="27"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8"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9" name="Line 23"/>
            <p:cNvSpPr>
              <a:spLocks noChangeShapeType="1"/>
            </p:cNvSpPr>
            <p:nvPr/>
          </p:nvSpPr>
          <p:spPr bwMode="auto">
            <a:xfrm rot="10800000" flipH="1" flipV="1">
              <a:off x="7942560" y="8119271"/>
              <a:ext cx="936005"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grpSp>
      <p:pic>
        <p:nvPicPr>
          <p:cNvPr id="31" name="Picture 30" descr="bowi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916" y="3718659"/>
            <a:ext cx="835496" cy="749641"/>
          </a:xfrm>
          <a:prstGeom prst="rect">
            <a:avLst/>
          </a:prstGeom>
        </p:spPr>
      </p:pic>
      <p:pic>
        <p:nvPicPr>
          <p:cNvPr id="32" name="Picture 31" descr="harris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3712004"/>
            <a:ext cx="834618" cy="756296"/>
          </a:xfrm>
          <a:prstGeom prst="rect">
            <a:avLst/>
          </a:prstGeom>
        </p:spPr>
      </p:pic>
      <p:sp>
        <p:nvSpPr>
          <p:cNvPr id="2" name="Rectangle 1"/>
          <p:cNvSpPr/>
          <p:nvPr/>
        </p:nvSpPr>
        <p:spPr>
          <a:xfrm>
            <a:off x="463176" y="4470090"/>
            <a:ext cx="6217024" cy="307777"/>
          </a:xfrm>
          <a:prstGeom prst="rect">
            <a:avLst/>
          </a:prstGeom>
        </p:spPr>
        <p:txBody>
          <a:bodyPr wrap="square">
            <a:spAutoFit/>
          </a:bodyPr>
          <a:lstStyle/>
          <a:p>
            <a:r>
              <a:rPr lang="en-US" sz="1400" dirty="0">
                <a:solidFill>
                  <a:schemeClr val="tx2"/>
                </a:solidFill>
              </a:rPr>
              <a:t>Wei Liu, </a:t>
            </a:r>
            <a:r>
              <a:rPr lang="en-US" sz="1400" u="sng" dirty="0">
                <a:solidFill>
                  <a:schemeClr val="tx2"/>
                </a:solidFill>
              </a:rPr>
              <a:t>Harrison Sweeney</a:t>
            </a:r>
            <a:r>
              <a:rPr lang="en-US" sz="1400" dirty="0">
                <a:solidFill>
                  <a:schemeClr val="tx2"/>
                </a:solidFill>
              </a:rPr>
              <a:t>, </a:t>
            </a:r>
            <a:r>
              <a:rPr lang="en-US" sz="1400" u="sng" dirty="0">
                <a:solidFill>
                  <a:schemeClr val="tx2"/>
                </a:solidFill>
              </a:rPr>
              <a:t>Bo Chung</a:t>
            </a:r>
            <a:r>
              <a:rPr lang="en-US" sz="1400" dirty="0">
                <a:solidFill>
                  <a:schemeClr val="tx2"/>
                </a:solidFill>
              </a:rPr>
              <a:t>, &amp; David Glance. (2014). </a:t>
            </a:r>
          </a:p>
        </p:txBody>
      </p:sp>
      <p:sp>
        <p:nvSpPr>
          <p:cNvPr id="33" name="TextBox 32"/>
          <p:cNvSpPr txBox="1"/>
          <p:nvPr/>
        </p:nvSpPr>
        <p:spPr>
          <a:xfrm>
            <a:off x="4139828" y="4221965"/>
            <a:ext cx="2218417" cy="338554"/>
          </a:xfrm>
          <a:prstGeom prst="rect">
            <a:avLst/>
          </a:prstGeom>
          <a:noFill/>
        </p:spPr>
        <p:txBody>
          <a:bodyPr wrap="square" rtlCol="0">
            <a:spAutoFit/>
          </a:bodyPr>
          <a:lstStyle/>
          <a:p>
            <a:r>
              <a:rPr lang="en-US" sz="1600" dirty="0" smtClean="0"/>
              <a:t>Additional Data</a:t>
            </a:r>
            <a:endParaRPr lang="en-US" sz="1600" dirty="0"/>
          </a:p>
        </p:txBody>
      </p:sp>
    </p:spTree>
    <p:extLst>
      <p:ext uri="{BB962C8B-B14F-4D97-AF65-F5344CB8AC3E}">
        <p14:creationId xmlns:p14="http://schemas.microsoft.com/office/powerpoint/2010/main" val="2236968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Graph Example 1 </a:t>
            </a:r>
            <a:endParaRPr lang="en-AU" b="1" dirty="0" smtClean="0">
              <a:solidFill>
                <a:srgbClr val="A40F6C"/>
              </a:solidFill>
            </a:endParaRPr>
          </a:p>
        </p:txBody>
      </p:sp>
      <p:pic>
        <p:nvPicPr>
          <p:cNvPr id="34"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60400" y="1744942"/>
            <a:ext cx="6908800" cy="2849680"/>
          </a:xfrm>
          <a:prstGeom prst="rect">
            <a:avLst/>
          </a:prstGeom>
        </p:spPr>
      </p:pic>
    </p:spTree>
    <p:extLst>
      <p:ext uri="{BB962C8B-B14F-4D97-AF65-F5344CB8AC3E}">
        <p14:creationId xmlns:p14="http://schemas.microsoft.com/office/powerpoint/2010/main" val="176868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Expended Graph</a:t>
            </a:r>
            <a:endParaRPr lang="en-AU" b="1" dirty="0" smtClean="0">
              <a:solidFill>
                <a:srgbClr val="A40F6C"/>
              </a:solidFill>
            </a:endParaRPr>
          </a:p>
        </p:txBody>
      </p:sp>
      <p:pic>
        <p:nvPicPr>
          <p:cNvPr id="10" name="Content Placeholder 3" descr="screenshot2.png"/>
          <p:cNvPicPr>
            <a:picLocks noChangeAspect="1"/>
          </p:cNvPicPr>
          <p:nvPr/>
        </p:nvPicPr>
        <p:blipFill>
          <a:blip r:embed="rId3" cstate="screen">
            <a:extLst>
              <a:ext uri="{28A0092B-C50C-407E-A947-70E740481C1C}">
                <a14:useLocalDpi xmlns:a14="http://schemas.microsoft.com/office/drawing/2010/main"/>
              </a:ext>
            </a:extLst>
          </a:blip>
          <a:srcRect l="3399" r="3399"/>
          <a:stretch>
            <a:fillRect/>
          </a:stretch>
        </p:blipFill>
        <p:spPr>
          <a:xfrm>
            <a:off x="564774" y="1598267"/>
            <a:ext cx="7512425" cy="3098658"/>
          </a:xfrm>
          <a:prstGeom prst="rect">
            <a:avLst/>
          </a:prstGeom>
        </p:spPr>
      </p:pic>
    </p:spTree>
    <p:extLst>
      <p:ext uri="{BB962C8B-B14F-4D97-AF65-F5344CB8AC3E}">
        <p14:creationId xmlns:p14="http://schemas.microsoft.com/office/powerpoint/2010/main" val="388153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Further Expansion</a:t>
            </a:r>
            <a:endParaRPr lang="en-AU" b="1" dirty="0" smtClean="0">
              <a:solidFill>
                <a:srgbClr val="A40F6C"/>
              </a:solidFill>
            </a:endParaRPr>
          </a:p>
        </p:txBody>
      </p:sp>
      <p:pic>
        <p:nvPicPr>
          <p:cNvPr id="9" name="Content Placeholder 3" descr="screenshot3.png"/>
          <p:cNvPicPr>
            <a:picLocks noChangeAspect="1"/>
          </p:cNvPicPr>
          <p:nvPr/>
        </p:nvPicPr>
        <p:blipFill>
          <a:blip r:embed="rId3" cstate="screen">
            <a:extLst>
              <a:ext uri="{28A0092B-C50C-407E-A947-70E740481C1C}">
                <a14:useLocalDpi xmlns:a14="http://schemas.microsoft.com/office/drawing/2010/main"/>
              </a:ext>
            </a:extLst>
          </a:blip>
          <a:srcRect l="4071" r="4071"/>
          <a:stretch>
            <a:fillRect/>
          </a:stretch>
        </p:blipFill>
        <p:spPr>
          <a:xfrm>
            <a:off x="564775" y="1642048"/>
            <a:ext cx="7672670" cy="3164754"/>
          </a:xfrm>
          <a:prstGeom prst="rect">
            <a:avLst/>
          </a:prstGeom>
        </p:spPr>
      </p:pic>
    </p:spTree>
    <p:extLst>
      <p:ext uri="{BB962C8B-B14F-4D97-AF65-F5344CB8AC3E}">
        <p14:creationId xmlns:p14="http://schemas.microsoft.com/office/powerpoint/2010/main" val="285559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Mobile App</a:t>
            </a:r>
            <a:endParaRPr lang="en-AU" b="1" dirty="0" smtClean="0">
              <a:solidFill>
                <a:srgbClr val="A40F6C"/>
              </a:solidFill>
            </a:endParaRPr>
          </a:p>
        </p:txBody>
      </p:sp>
      <p:pic>
        <p:nvPicPr>
          <p:cNvPr id="9" name="Picture 8" descr="results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3894" y="1722817"/>
            <a:ext cx="2464874" cy="2772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1727200"/>
            <a:ext cx="2460978" cy="2768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5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575176" cy="1194733"/>
          </a:xfrm>
        </p:spPr>
        <p:txBody>
          <a:bodyPr/>
          <a:lstStyle/>
          <a:p>
            <a:r>
              <a:rPr lang="en-US" dirty="0"/>
              <a:t>12.4.3 Medical term extraction</a:t>
            </a:r>
          </a:p>
        </p:txBody>
      </p:sp>
      <p:sp>
        <p:nvSpPr>
          <p:cNvPr id="3" name="Rectangle 2"/>
          <p:cNvSpPr/>
          <p:nvPr/>
        </p:nvSpPr>
        <p:spPr>
          <a:xfrm>
            <a:off x="3624640" y="2387084"/>
            <a:ext cx="1894719" cy="369332"/>
          </a:xfrm>
          <a:prstGeom prst="rect">
            <a:avLst/>
          </a:prstGeom>
        </p:spPr>
        <p:txBody>
          <a:bodyPr wrap="none">
            <a:spAutoFit/>
          </a:bodyPr>
          <a:lstStyle/>
          <a:p>
            <a:r>
              <a:rPr lang="en-US" dirty="0"/>
              <a:t>Genetic Algorithm</a:t>
            </a:r>
          </a:p>
        </p:txBody>
      </p:sp>
      <p:sp>
        <p:nvSpPr>
          <p:cNvPr id="4" name="Rectangle 3"/>
          <p:cNvSpPr/>
          <p:nvPr/>
        </p:nvSpPr>
        <p:spPr>
          <a:xfrm>
            <a:off x="3029751" y="2387084"/>
            <a:ext cx="3084498" cy="369332"/>
          </a:xfrm>
          <a:prstGeom prst="rect">
            <a:avLst/>
          </a:prstGeom>
        </p:spPr>
        <p:txBody>
          <a:bodyPr wrap="none">
            <a:spAutoFit/>
          </a:bodyPr>
          <a:lstStyle/>
          <a:p>
            <a:r>
              <a:rPr lang="en-US" dirty="0"/>
              <a:t>12.4.3 Medical term extraction</a:t>
            </a:r>
          </a:p>
        </p:txBody>
      </p:sp>
    </p:spTree>
    <p:extLst>
      <p:ext uri="{BB962C8B-B14F-4D97-AF65-F5344CB8AC3E}">
        <p14:creationId xmlns:p14="http://schemas.microsoft.com/office/powerpoint/2010/main" val="310245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a:solidFill>
                  <a:srgbClr val="000000"/>
                </a:solidFill>
              </a:rPr>
              <a:t>http://</a:t>
            </a:r>
            <a:r>
              <a:rPr lang="en-US" dirty="0" err="1">
                <a:solidFill>
                  <a:srgbClr val="000000"/>
                </a:solidFill>
              </a:rPr>
              <a:t>agent.csse.uwa.edu.au</a:t>
            </a:r>
            <a:r>
              <a:rPr lang="en-US" dirty="0">
                <a:solidFill>
                  <a:srgbClr val="000000"/>
                </a:solidFill>
              </a:rPr>
              <a:t>/</a:t>
            </a:r>
            <a:r>
              <a:rPr lang="en-US" dirty="0" err="1">
                <a:solidFill>
                  <a:srgbClr val="000000"/>
                </a:solidFill>
              </a:rPr>
              <a:t>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2807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12.4.3 Medical term extraction</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4" name="Rectangle 3"/>
          <p:cNvSpPr/>
          <p:nvPr/>
        </p:nvSpPr>
        <p:spPr>
          <a:xfrm>
            <a:off x="501276" y="4815751"/>
            <a:ext cx="6471024" cy="307777"/>
          </a:xfrm>
          <a:prstGeom prst="rect">
            <a:avLst/>
          </a:prstGeom>
        </p:spPr>
        <p:txBody>
          <a:bodyPr wrap="square">
            <a:spAutoFit/>
          </a:bodyPr>
          <a:lstStyle/>
          <a:p>
            <a:r>
              <a:rPr lang="en-US" sz="1400" dirty="0">
                <a:solidFill>
                  <a:srgbClr val="000000"/>
                </a:solidFill>
              </a:rPr>
              <a:t>Wei Liu, Bo Chung, </a:t>
            </a:r>
            <a:r>
              <a:rPr lang="en-US" sz="1400" u="sng" dirty="0" err="1">
                <a:solidFill>
                  <a:srgbClr val="000000"/>
                </a:solidFill>
              </a:rPr>
              <a:t>Rui</a:t>
            </a:r>
            <a:r>
              <a:rPr lang="en-US" sz="1400" u="sng" dirty="0">
                <a:solidFill>
                  <a:srgbClr val="000000"/>
                </a:solidFill>
              </a:rPr>
              <a:t> Wang</a:t>
            </a:r>
            <a:r>
              <a:rPr lang="en-US" sz="1400" dirty="0">
                <a:solidFill>
                  <a:srgbClr val="000000"/>
                </a:solidFill>
              </a:rPr>
              <a:t>, Nigel </a:t>
            </a:r>
            <a:r>
              <a:rPr lang="en-US" sz="1400" dirty="0" err="1">
                <a:solidFill>
                  <a:srgbClr val="000000"/>
                </a:solidFill>
              </a:rPr>
              <a:t>Morlet</a:t>
            </a:r>
            <a:r>
              <a:rPr lang="en-US" sz="1400" dirty="0">
                <a:solidFill>
                  <a:srgbClr val="000000"/>
                </a:solidFill>
              </a:rPr>
              <a:t> and Jonathon Ng, 2015 (under review)</a:t>
            </a:r>
          </a:p>
        </p:txBody>
      </p:sp>
      <p:pic>
        <p:nvPicPr>
          <p:cNvPr id="12" name="Picture 11"/>
          <p:cNvPicPr>
            <a:picLocks noChangeAspect="1"/>
          </p:cNvPicPr>
          <p:nvPr/>
        </p:nvPicPr>
        <p:blipFill>
          <a:blip r:embed="rId3"/>
          <a:stretch>
            <a:fillRect/>
          </a:stretch>
        </p:blipFill>
        <p:spPr>
          <a:xfrm>
            <a:off x="609600" y="643031"/>
            <a:ext cx="7456500" cy="4172720"/>
          </a:xfrm>
          <a:prstGeom prst="rect">
            <a:avLst/>
          </a:prstGeom>
        </p:spPr>
      </p:pic>
      <p:pic>
        <p:nvPicPr>
          <p:cNvPr id="13" name="Picture 12" descr="rui.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8801" y="4297478"/>
            <a:ext cx="732472" cy="672162"/>
          </a:xfrm>
          <a:prstGeom prst="rect">
            <a:avLst/>
          </a:prstGeom>
        </p:spPr>
      </p:pic>
    </p:spTree>
    <p:extLst>
      <p:ext uri="{BB962C8B-B14F-4D97-AF65-F5344CB8AC3E}">
        <p14:creationId xmlns:p14="http://schemas.microsoft.com/office/powerpoint/2010/main" val="8551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Medical Term </a:t>
            </a:r>
            <a:r>
              <a:rPr lang="en-AU" b="1" dirty="0" smtClean="0">
                <a:solidFill>
                  <a:srgbClr val="A40F6C"/>
                </a:solidFill>
              </a:rPr>
              <a:t>Extraction</a:t>
            </a:r>
          </a:p>
          <a:p>
            <a:pPr marL="0" indent="0">
              <a:buNone/>
            </a:pPr>
            <a:endParaRPr lang="en-AU" dirty="0" smtClean="0"/>
          </a:p>
          <a:p>
            <a:r>
              <a:rPr lang="en-US" dirty="0"/>
              <a:t>An important predecessor step before medical entity recognition, which requires a follow-up step of entity type assignment. </a:t>
            </a:r>
          </a:p>
          <a:p>
            <a:r>
              <a:rPr lang="en-US" dirty="0"/>
              <a:t>For corpus within a single domain, there is only unit-hood necessary.</a:t>
            </a:r>
          </a:p>
          <a:p>
            <a:pPr lvl="1"/>
            <a:r>
              <a:rPr lang="en-US" sz="1400" dirty="0"/>
              <a:t>Sequence mining technique: </a:t>
            </a:r>
            <a:r>
              <a:rPr lang="en-US" sz="1400" dirty="0" err="1"/>
              <a:t>PrefixSpan</a:t>
            </a:r>
            <a:endParaRPr lang="en-US" sz="1400" dirty="0"/>
          </a:p>
          <a:p>
            <a:pPr lvl="1"/>
            <a:r>
              <a:rPr lang="en-US" sz="1400" dirty="0"/>
              <a:t>Hybrid of linguistic and statistical information: </a:t>
            </a:r>
            <a:r>
              <a:rPr lang="en-US" sz="1400" dirty="0" err="1"/>
              <a:t>CValue</a:t>
            </a:r>
            <a:endParaRPr lang="en-US" sz="1400" dirty="0"/>
          </a:p>
          <a:p>
            <a:pPr lvl="1"/>
            <a:r>
              <a:rPr lang="en-US" sz="1400" dirty="0"/>
              <a:t>Voting and graph based method: </a:t>
            </a:r>
            <a:r>
              <a:rPr lang="en-US" sz="1400" dirty="0" err="1"/>
              <a:t>TextRank</a:t>
            </a:r>
            <a:endParaRPr lang="en-US" sz="1400" dirty="0"/>
          </a:p>
        </p:txBody>
      </p:sp>
    </p:spTree>
    <p:extLst>
      <p:ext uri="{BB962C8B-B14F-4D97-AF65-F5344CB8AC3E}">
        <p14:creationId xmlns:p14="http://schemas.microsoft.com/office/powerpoint/2010/main" val="65975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Before Filtering (top and bottom 10</a:t>
            </a:r>
            <a:r>
              <a:rPr lang="en-AU" b="1" dirty="0" smtClean="0">
                <a:solidFill>
                  <a:srgbClr val="A40F6C"/>
                </a:solidFill>
              </a:rPr>
              <a:t>)</a:t>
            </a:r>
            <a:endParaRPr lang="en-AU"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5013" t="3521"/>
          <a:stretch/>
        </p:blipFill>
        <p:spPr>
          <a:xfrm>
            <a:off x="564775" y="1530235"/>
            <a:ext cx="4244007" cy="1560763"/>
          </a:xfrm>
          <a:prstGeom prst="rect">
            <a:avLst/>
          </a:prstGeom>
        </p:spPr>
      </p:pic>
      <p:pic>
        <p:nvPicPr>
          <p:cNvPr id="9" name="Picture 8"/>
          <p:cNvPicPr>
            <a:picLocks noChangeAspect="1"/>
          </p:cNvPicPr>
          <p:nvPr/>
        </p:nvPicPr>
        <p:blipFill>
          <a:blip r:embed="rId4"/>
          <a:stretch>
            <a:fillRect/>
          </a:stretch>
        </p:blipFill>
        <p:spPr>
          <a:xfrm>
            <a:off x="564775" y="3089088"/>
            <a:ext cx="7271125" cy="1694958"/>
          </a:xfrm>
          <a:prstGeom prst="rect">
            <a:avLst/>
          </a:prstGeom>
        </p:spPr>
      </p:pic>
    </p:spTree>
    <p:extLst>
      <p:ext uri="{BB962C8B-B14F-4D97-AF65-F5344CB8AC3E}">
        <p14:creationId xmlns:p14="http://schemas.microsoft.com/office/powerpoint/2010/main" val="3852713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After filtering (top and bottom 10)</a:t>
            </a:r>
            <a:endParaRPr lang="en-AU" dirty="0" smtClean="0"/>
          </a:p>
        </p:txBody>
      </p:sp>
      <p:pic>
        <p:nvPicPr>
          <p:cNvPr id="11" name="Picture 10"/>
          <p:cNvPicPr>
            <a:picLocks noChangeAspect="1"/>
          </p:cNvPicPr>
          <p:nvPr/>
        </p:nvPicPr>
        <p:blipFill>
          <a:blip r:embed="rId3"/>
          <a:stretch>
            <a:fillRect/>
          </a:stretch>
        </p:blipFill>
        <p:spPr>
          <a:xfrm>
            <a:off x="564775" y="3188526"/>
            <a:ext cx="6879014" cy="1641937"/>
          </a:xfrm>
          <a:prstGeom prst="rect">
            <a:avLst/>
          </a:prstGeom>
        </p:spPr>
      </p:pic>
      <p:pic>
        <p:nvPicPr>
          <p:cNvPr id="12" name="Picture 11"/>
          <p:cNvPicPr>
            <a:picLocks noChangeAspect="1"/>
          </p:cNvPicPr>
          <p:nvPr/>
        </p:nvPicPr>
        <p:blipFill>
          <a:blip r:embed="rId4"/>
          <a:stretch>
            <a:fillRect/>
          </a:stretch>
        </p:blipFill>
        <p:spPr>
          <a:xfrm>
            <a:off x="658664" y="1454035"/>
            <a:ext cx="4980136" cy="1658291"/>
          </a:xfrm>
          <a:prstGeom prst="rect">
            <a:avLst/>
          </a:prstGeom>
        </p:spPr>
      </p:pic>
    </p:spTree>
    <p:extLst>
      <p:ext uri="{BB962C8B-B14F-4D97-AF65-F5344CB8AC3E}">
        <p14:creationId xmlns:p14="http://schemas.microsoft.com/office/powerpoint/2010/main" val="308147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76776" cy="1194733"/>
          </a:xfrm>
        </p:spPr>
        <p:txBody>
          <a:bodyPr/>
          <a:lstStyle/>
          <a:p>
            <a:r>
              <a:rPr lang="en-US" sz="4400" dirty="0"/>
              <a:t>12.4.5 </a:t>
            </a:r>
            <a:r>
              <a:rPr lang="en-US" sz="4400" dirty="0" smtClean="0"/>
              <a:t>PUBMED Rank </a:t>
            </a:r>
            <a:r>
              <a:rPr lang="en-US" sz="4400" dirty="0"/>
              <a:t>clustering</a:t>
            </a:r>
            <a:endParaRPr lang="en-US" sz="4200" dirty="0"/>
          </a:p>
        </p:txBody>
      </p:sp>
    </p:spTree>
    <p:extLst>
      <p:ext uri="{BB962C8B-B14F-4D97-AF65-F5344CB8AC3E}">
        <p14:creationId xmlns:p14="http://schemas.microsoft.com/office/powerpoint/2010/main" val="1656308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216205"/>
            <a:ext cx="8884096" cy="324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456507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2" name="Rectangle 1"/>
          <p:cNvSpPr/>
          <p:nvPr/>
        </p:nvSpPr>
        <p:spPr>
          <a:xfrm>
            <a:off x="596900" y="1267096"/>
            <a:ext cx="3091812" cy="307777"/>
          </a:xfrm>
          <a:prstGeom prst="rect">
            <a:avLst/>
          </a:prstGeom>
        </p:spPr>
        <p:txBody>
          <a:bodyPr wrap="none">
            <a:spAutoFit/>
          </a:bodyPr>
          <a:lstStyle/>
          <a:p>
            <a:r>
              <a:rPr lang="en-AU" sz="1400" b="1" dirty="0">
                <a:solidFill>
                  <a:srgbClr val="A40F6C"/>
                </a:solidFill>
              </a:rPr>
              <a:t>Author Name Disambiguation PubMed</a:t>
            </a:r>
          </a:p>
        </p:txBody>
      </p:sp>
      <p:pic>
        <p:nvPicPr>
          <p:cNvPr id="10"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00" y="1552782"/>
            <a:ext cx="8077200" cy="294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 name="Rectangle 3"/>
          <p:cNvSpPr/>
          <p:nvPr/>
        </p:nvSpPr>
        <p:spPr>
          <a:xfrm>
            <a:off x="524806" y="4653757"/>
            <a:ext cx="6045200" cy="307777"/>
          </a:xfrm>
          <a:prstGeom prst="rect">
            <a:avLst/>
          </a:prstGeom>
        </p:spPr>
        <p:txBody>
          <a:bodyPr wrap="square">
            <a:spAutoFit/>
          </a:bodyPr>
          <a:lstStyle/>
          <a:p>
            <a:r>
              <a:rPr lang="en-US" sz="1400" dirty="0">
                <a:solidFill>
                  <a:srgbClr val="000000"/>
                </a:solidFill>
              </a:rPr>
              <a:t>Arvin </a:t>
            </a:r>
            <a:r>
              <a:rPr lang="en-US" sz="1400" dirty="0" err="1">
                <a:solidFill>
                  <a:srgbClr val="000000"/>
                </a:solidFill>
              </a:rPr>
              <a:t>Varadharajalu</a:t>
            </a:r>
            <a:r>
              <a:rPr lang="en-US" sz="1400" dirty="0">
                <a:solidFill>
                  <a:srgbClr val="000000"/>
                </a:solidFill>
              </a:rPr>
              <a:t>, Wei Liu, Wilson </a:t>
            </a:r>
            <a:r>
              <a:rPr lang="en-US" sz="1400" dirty="0" smtClean="0">
                <a:solidFill>
                  <a:srgbClr val="000000"/>
                </a:solidFill>
              </a:rPr>
              <a:t>Wong </a:t>
            </a:r>
            <a:r>
              <a:rPr lang="en-US" sz="1400" dirty="0">
                <a:solidFill>
                  <a:srgbClr val="000000"/>
                </a:solidFill>
              </a:rPr>
              <a:t>(2011) </a:t>
            </a:r>
          </a:p>
        </p:txBody>
      </p:sp>
      <p:pic>
        <p:nvPicPr>
          <p:cNvPr id="11"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4363054" y="4386509"/>
            <a:ext cx="793146" cy="72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3747364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2" descr="C:\Users\Arvin\Desktop\Capture.PNG"/>
          <p:cNvPicPr>
            <a:picLocks noChangeAspect="1" noChangeArrowheads="1"/>
          </p:cNvPicPr>
          <p:nvPr/>
        </p:nvPicPr>
        <p:blipFill>
          <a:blip r:embed="rId3" cstate="screen">
            <a:extLst>
              <a:ext uri="{28A0092B-C50C-407E-A947-70E740481C1C}">
                <a14:useLocalDpi xmlns:a14="http://schemas.microsoft.com/office/drawing/2010/main"/>
              </a:ext>
            </a:extLst>
          </a:blip>
          <a:srcRect t="2328" b="2328"/>
          <a:stretch>
            <a:fillRect/>
          </a:stretch>
        </p:blipFill>
        <p:spPr bwMode="auto">
          <a:xfrm>
            <a:off x="1765300" y="1202479"/>
            <a:ext cx="6489700" cy="2830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728455" y="1267096"/>
            <a:ext cx="762636" cy="307777"/>
          </a:xfrm>
          <a:prstGeom prst="rect">
            <a:avLst/>
          </a:prstGeom>
        </p:spPr>
        <p:txBody>
          <a:bodyPr wrap="none">
            <a:spAutoFit/>
          </a:bodyPr>
          <a:lstStyle/>
          <a:p>
            <a:r>
              <a:rPr lang="en-AU" sz="1400" b="1" dirty="0" err="1">
                <a:solidFill>
                  <a:srgbClr val="A40F6C"/>
                </a:solidFill>
              </a:rPr>
              <a:t>NetClus</a:t>
            </a:r>
            <a:endParaRPr lang="en-AU" sz="1400" b="1" dirty="0">
              <a:solidFill>
                <a:srgbClr val="A40F6C"/>
              </a:solidFill>
            </a:endParaRPr>
          </a:p>
        </p:txBody>
      </p:sp>
      <p:sp>
        <p:nvSpPr>
          <p:cNvPr id="4" name="Rectangle 3"/>
          <p:cNvSpPr/>
          <p:nvPr/>
        </p:nvSpPr>
        <p:spPr>
          <a:xfrm>
            <a:off x="412376" y="4071330"/>
            <a:ext cx="7791824" cy="738664"/>
          </a:xfrm>
          <a:prstGeom prst="rect">
            <a:avLst/>
          </a:prstGeom>
        </p:spPr>
        <p:txBody>
          <a:bodyPr wrap="square">
            <a:spAutoFit/>
          </a:bodyPr>
          <a:lstStyle/>
          <a:p>
            <a:pPr marL="68263"/>
            <a:r>
              <a:rPr lang="en-US" sz="1400" dirty="0" err="1">
                <a:solidFill>
                  <a:srgbClr val="000000"/>
                </a:solidFill>
                <a:ea typeface="ＭＳ Ｐゴシック" charset="0"/>
                <a:cs typeface="Calibri"/>
              </a:rPr>
              <a:t>Yizhou</a:t>
            </a:r>
            <a:r>
              <a:rPr lang="en-US" sz="1400" dirty="0">
                <a:solidFill>
                  <a:srgbClr val="000000"/>
                </a:solidFill>
                <a:ea typeface="ＭＳ Ｐゴシック" charset="0"/>
                <a:cs typeface="Calibri"/>
              </a:rPr>
              <a:t> Sun, </a:t>
            </a:r>
            <a:r>
              <a:rPr lang="en-US" sz="1400" dirty="0" err="1">
                <a:solidFill>
                  <a:srgbClr val="000000"/>
                </a:solidFill>
                <a:ea typeface="ＭＳ Ｐゴシック" charset="0"/>
                <a:cs typeface="Calibri"/>
              </a:rPr>
              <a:t>Yintao</a:t>
            </a:r>
            <a:r>
              <a:rPr lang="en-US" sz="1400" dirty="0">
                <a:solidFill>
                  <a:srgbClr val="000000"/>
                </a:solidFill>
                <a:ea typeface="ＭＳ Ｐゴシック" charset="0"/>
                <a:cs typeface="Calibri"/>
              </a:rPr>
              <a:t> Yu, and </a:t>
            </a:r>
            <a:r>
              <a:rPr lang="en-US" sz="1400" dirty="0" err="1">
                <a:solidFill>
                  <a:srgbClr val="000000"/>
                </a:solidFill>
                <a:ea typeface="ＭＳ Ｐゴシック" charset="0"/>
                <a:cs typeface="Calibri"/>
              </a:rPr>
              <a:t>Jiawei</a:t>
            </a:r>
            <a:r>
              <a:rPr lang="en-US" sz="1400" dirty="0">
                <a:solidFill>
                  <a:srgbClr val="000000"/>
                </a:solidFill>
                <a:ea typeface="ＭＳ Ｐゴシック" charset="0"/>
                <a:cs typeface="Calibri"/>
              </a:rPr>
              <a:t> Han. Ranking-based clustering of heterogeneous information networks with star network schema. In Proceedings of the 15th ACM SIGKDD international conference on Knowledge </a:t>
            </a:r>
            <a:r>
              <a:rPr lang="en-US" sz="1400" dirty="0" err="1">
                <a:solidFill>
                  <a:srgbClr val="000000"/>
                </a:solidFill>
                <a:ea typeface="ＭＳ Ｐゴシック" charset="0"/>
                <a:cs typeface="Calibri"/>
              </a:rPr>
              <a:t>discov</a:t>
            </a:r>
            <a:r>
              <a:rPr lang="en-US" sz="1400" dirty="0">
                <a:solidFill>
                  <a:srgbClr val="000000"/>
                </a:solidFill>
                <a:ea typeface="ＭＳ Ｐゴシック" charset="0"/>
                <a:cs typeface="Calibri"/>
              </a:rPr>
              <a:t>- </a:t>
            </a:r>
            <a:r>
              <a:rPr lang="en-US" sz="1400" dirty="0" err="1">
                <a:solidFill>
                  <a:srgbClr val="000000"/>
                </a:solidFill>
                <a:ea typeface="ＭＳ Ｐゴシック" charset="0"/>
                <a:cs typeface="Calibri"/>
              </a:rPr>
              <a:t>ery</a:t>
            </a:r>
            <a:r>
              <a:rPr lang="en-US" sz="1400" dirty="0">
                <a:solidFill>
                  <a:srgbClr val="000000"/>
                </a:solidFill>
                <a:ea typeface="ＭＳ Ｐゴシック" charset="0"/>
                <a:cs typeface="Calibri"/>
              </a:rPr>
              <a:t> and data mining, KDD '09, pages 797-806, New York, NY, USA, 2009. ACM.</a:t>
            </a:r>
          </a:p>
        </p:txBody>
      </p:sp>
    </p:spTree>
    <p:extLst>
      <p:ext uri="{BB962C8B-B14F-4D97-AF65-F5344CB8AC3E}">
        <p14:creationId xmlns:p14="http://schemas.microsoft.com/office/powerpoint/2010/main" val="1782715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93789" y="1308100"/>
            <a:ext cx="7935294" cy="3136900"/>
          </a:xfrm>
          <a:prstGeom prst="rect">
            <a:avLst/>
          </a:prstGeom>
        </p:spPr>
      </p:pic>
    </p:spTree>
    <p:extLst>
      <p:ext uri="{BB962C8B-B14F-4D97-AF65-F5344CB8AC3E}">
        <p14:creationId xmlns:p14="http://schemas.microsoft.com/office/powerpoint/2010/main" val="3963072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6101" y="1268368"/>
            <a:ext cx="7581398" cy="3417932"/>
          </a:xfrm>
          <a:prstGeom prst="rect">
            <a:avLst/>
          </a:prstGeom>
        </p:spPr>
      </p:pic>
    </p:spTree>
    <p:extLst>
      <p:ext uri="{BB962C8B-B14F-4D97-AF65-F5344CB8AC3E}">
        <p14:creationId xmlns:p14="http://schemas.microsoft.com/office/powerpoint/2010/main" val="18339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a:t>http://</a:t>
            </a:r>
            <a:r>
              <a:rPr lang="en-US" dirty="0" err="1"/>
              <a:t>agent.csse.uwa.edu.au</a:t>
            </a:r>
            <a:r>
              <a:rPr lang="en-US" dirty="0"/>
              <a:t>/text2kg</a:t>
            </a:r>
            <a:endParaRPr lang="en-AU" dirty="0"/>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3"/>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389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56837" y="1287581"/>
            <a:ext cx="7558463" cy="3454887"/>
          </a:xfrm>
          <a:prstGeom prst="rect">
            <a:avLst/>
          </a:prstGeom>
        </p:spPr>
      </p:pic>
    </p:spTree>
    <p:extLst>
      <p:ext uri="{BB962C8B-B14F-4D97-AF65-F5344CB8AC3E}">
        <p14:creationId xmlns:p14="http://schemas.microsoft.com/office/powerpoint/2010/main" val="478550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12.4.6 </a:t>
            </a:r>
            <a:r>
              <a:rPr lang="en-US" sz="4400" dirty="0" smtClean="0"/>
              <a:t>GSWA survey </a:t>
            </a:r>
            <a:r>
              <a:rPr lang="en-US" sz="4400" dirty="0"/>
              <a:t>reports</a:t>
            </a:r>
            <a:endParaRPr lang="en-US" sz="4200" dirty="0"/>
          </a:p>
        </p:txBody>
      </p:sp>
    </p:spTree>
    <p:extLst>
      <p:ext uri="{BB962C8B-B14F-4D97-AF65-F5344CB8AC3E}">
        <p14:creationId xmlns:p14="http://schemas.microsoft.com/office/powerpoint/2010/main" val="373128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553036"/>
            <a:ext cx="10596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101449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12.4.6 GSWA </a:t>
            </a:r>
            <a:r>
              <a:rPr lang="en-US" dirty="0"/>
              <a:t>survey reports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35518"/>
            <a:ext cx="6950075" cy="2763335"/>
          </a:xfrm>
        </p:spPr>
        <p:txBody>
          <a:bodyPr>
            <a:normAutofit/>
          </a:bodyPr>
          <a:lstStyle/>
          <a:p>
            <a:pPr marL="0" lvl="0" indent="0">
              <a:buNone/>
            </a:pPr>
            <a:r>
              <a:rPr lang="en-AU" b="1" smtClean="0">
                <a:solidFill>
                  <a:srgbClr val="A40F6C"/>
                </a:solidFill>
              </a:rPr>
              <a:t>Analogy </a:t>
            </a:r>
            <a:r>
              <a:rPr lang="en-AU" b="1" dirty="0">
                <a:solidFill>
                  <a:srgbClr val="A40F6C"/>
                </a:solidFill>
              </a:rPr>
              <a:t>Query: </a:t>
            </a:r>
            <a:r>
              <a:rPr lang="en-AU" b="1" i="1" dirty="0" err="1">
                <a:solidFill>
                  <a:srgbClr val="A40F6C"/>
                </a:solidFill>
              </a:rPr>
              <a:t>kalgoorlie</a:t>
            </a:r>
            <a:r>
              <a:rPr lang="en-AU" b="1" dirty="0">
                <a:solidFill>
                  <a:srgbClr val="A40F6C"/>
                </a:solidFill>
              </a:rPr>
              <a:t> – gold + iron ore Relation: </a:t>
            </a:r>
            <a:r>
              <a:rPr lang="en-AU" b="1" dirty="0" err="1">
                <a:solidFill>
                  <a:srgbClr val="A40F6C"/>
                </a:solidFill>
              </a:rPr>
              <a:t>Location:</a:t>
            </a:r>
            <a:r>
              <a:rPr lang="en-AU" b="1" i="1" dirty="0" err="1">
                <a:solidFill>
                  <a:srgbClr val="A40F6C"/>
                </a:solidFill>
              </a:rPr>
              <a:t>Commodity</a:t>
            </a:r>
            <a:endParaRPr lang="en-US" b="1" i="1" dirty="0">
              <a:solidFill>
                <a:srgbClr val="A40F6C"/>
              </a:solidFill>
            </a:endParaRPr>
          </a:p>
        </p:txBody>
      </p:sp>
      <p:pic>
        <p:nvPicPr>
          <p:cNvPr id="8" name="Picture 7"/>
          <p:cNvPicPr>
            <a:picLocks noChangeAspect="1"/>
          </p:cNvPicPr>
          <p:nvPr/>
        </p:nvPicPr>
        <p:blipFill>
          <a:blip r:embed="rId3"/>
          <a:stretch>
            <a:fillRect/>
          </a:stretch>
        </p:blipFill>
        <p:spPr>
          <a:xfrm>
            <a:off x="519962" y="1643132"/>
            <a:ext cx="6196923" cy="2043865"/>
          </a:xfrm>
          <a:prstGeom prst="rect">
            <a:avLst/>
          </a:prstGeom>
        </p:spPr>
      </p:pic>
      <p:sp>
        <p:nvSpPr>
          <p:cNvPr id="9" name="Rectangle 8"/>
          <p:cNvSpPr/>
          <p:nvPr/>
        </p:nvSpPr>
        <p:spPr>
          <a:xfrm>
            <a:off x="6808537" y="1920116"/>
            <a:ext cx="1988470" cy="1384995"/>
          </a:xfrm>
          <a:prstGeom prst="rect">
            <a:avLst/>
          </a:prstGeom>
        </p:spPr>
        <p:txBody>
          <a:bodyPr wrap="square">
            <a:spAutoFit/>
          </a:bodyPr>
          <a:lstStyle/>
          <a:p>
            <a:r>
              <a:rPr lang="en-US" sz="1400" dirty="0">
                <a:latin typeface="CMR10"/>
              </a:rPr>
              <a:t>Geological term vectors reflect dedicated information for </a:t>
            </a:r>
            <a:r>
              <a:rPr lang="en-US" sz="1400" u="sng" dirty="0">
                <a:latin typeface="CMTI10"/>
              </a:rPr>
              <a:t>iron ore</a:t>
            </a:r>
            <a:r>
              <a:rPr lang="en-US" sz="1400" dirty="0">
                <a:latin typeface="CMR10"/>
              </a:rPr>
              <a:t> (location names in WA, names of iron ores)</a:t>
            </a:r>
            <a:endParaRPr lang="en-AU" sz="1400" dirty="0"/>
          </a:p>
        </p:txBody>
      </p:sp>
      <p:sp>
        <p:nvSpPr>
          <p:cNvPr id="10" name="Rectangle 9"/>
          <p:cNvSpPr/>
          <p:nvPr/>
        </p:nvSpPr>
        <p:spPr>
          <a:xfrm>
            <a:off x="6808537" y="3675588"/>
            <a:ext cx="2421731" cy="1169551"/>
          </a:xfrm>
          <a:prstGeom prst="rect">
            <a:avLst/>
          </a:prstGeom>
        </p:spPr>
        <p:txBody>
          <a:bodyPr wrap="square">
            <a:spAutoFit/>
          </a:bodyPr>
          <a:lstStyle/>
          <a:p>
            <a:r>
              <a:rPr lang="en-US" sz="1400" dirty="0">
                <a:latin typeface="CMR10"/>
              </a:rPr>
              <a:t>Pre-trained vectors represent general knowledge</a:t>
            </a:r>
          </a:p>
          <a:p>
            <a:r>
              <a:rPr lang="en-US" sz="1400" dirty="0">
                <a:latin typeface="CMR10"/>
              </a:rPr>
              <a:t>(</a:t>
            </a:r>
            <a:r>
              <a:rPr lang="en-US" sz="1400" dirty="0" err="1">
                <a:latin typeface="CMR10"/>
              </a:rPr>
              <a:t>Middlemount</a:t>
            </a:r>
            <a:r>
              <a:rPr lang="en-US" sz="1400" dirty="0">
                <a:latin typeface="CMR10"/>
              </a:rPr>
              <a:t> is in Queensland)</a:t>
            </a:r>
            <a:endParaRPr lang="en-AU" sz="1400" dirty="0"/>
          </a:p>
        </p:txBody>
      </p:sp>
      <p:sp>
        <p:nvSpPr>
          <p:cNvPr id="13" name="Rectangle 12"/>
          <p:cNvSpPr/>
          <p:nvPr/>
        </p:nvSpPr>
        <p:spPr>
          <a:xfrm>
            <a:off x="532662" y="3732582"/>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Tree>
    <p:extLst>
      <p:ext uri="{BB962C8B-B14F-4D97-AF65-F5344CB8AC3E}">
        <p14:creationId xmlns:p14="http://schemas.microsoft.com/office/powerpoint/2010/main" val="4160561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12.4.7 Maintenance work order processing</a:t>
            </a:r>
            <a:endParaRPr lang="en-US" sz="4200" dirty="0"/>
          </a:p>
        </p:txBody>
      </p:sp>
    </p:spTree>
    <p:extLst>
      <p:ext uri="{BB962C8B-B14F-4D97-AF65-F5344CB8AC3E}">
        <p14:creationId xmlns:p14="http://schemas.microsoft.com/office/powerpoint/2010/main" val="311658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12.4.7 Maintenance work order processing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a:solidFill>
                  <a:srgbClr val="A40F6C"/>
                </a:solidFill>
              </a:rPr>
              <a:t>ARC Training Centre for Transforming Maintenance through Data Science</a:t>
            </a:r>
          </a:p>
        </p:txBody>
      </p:sp>
      <p:sp>
        <p:nvSpPr>
          <p:cNvPr id="2" name="Rectangle 1"/>
          <p:cNvSpPr/>
          <p:nvPr/>
        </p:nvSpPr>
        <p:spPr>
          <a:xfrm>
            <a:off x="457200" y="4476269"/>
            <a:ext cx="2723823" cy="307777"/>
          </a:xfrm>
          <a:prstGeom prst="rect">
            <a:avLst/>
          </a:prstGeom>
        </p:spPr>
        <p:txBody>
          <a:bodyPr wrap="none">
            <a:spAutoFit/>
          </a:bodyPr>
          <a:lstStyle/>
          <a:p>
            <a:r>
              <a:rPr lang="en-AU" sz="1400" dirty="0"/>
              <a:t>https://</a:t>
            </a:r>
            <a:r>
              <a:rPr lang="en-AU" sz="1400" dirty="0" err="1"/>
              <a:t>www.maintenance.org.au</a:t>
            </a:r>
            <a:r>
              <a:rPr lang="en-AU" sz="1400" dirty="0"/>
              <a:t>/</a:t>
            </a:r>
          </a:p>
        </p:txBody>
      </p:sp>
      <p:pic>
        <p:nvPicPr>
          <p:cNvPr id="12"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0" y="1706604"/>
            <a:ext cx="5765800" cy="2769665"/>
          </a:xfrm>
          <a:prstGeom prst="rect">
            <a:avLst/>
          </a:prstGeom>
        </p:spPr>
      </p:pic>
    </p:spTree>
    <p:extLst>
      <p:ext uri="{BB962C8B-B14F-4D97-AF65-F5344CB8AC3E}">
        <p14:creationId xmlns:p14="http://schemas.microsoft.com/office/powerpoint/2010/main" val="1386784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200" dirty="0" smtClean="0"/>
              <a:t>12.4.8 Redcoat annotation </a:t>
            </a:r>
            <a:r>
              <a:rPr lang="en-US" sz="4200" dirty="0"/>
              <a:t>t</a:t>
            </a:r>
            <a:r>
              <a:rPr lang="en-US" sz="4200" dirty="0" smtClean="0"/>
              <a:t>ool</a:t>
            </a:r>
            <a:endParaRPr lang="en-US" sz="4200" dirty="0"/>
          </a:p>
        </p:txBody>
      </p:sp>
    </p:spTree>
    <p:extLst>
      <p:ext uri="{BB962C8B-B14F-4D97-AF65-F5344CB8AC3E}">
        <p14:creationId xmlns:p14="http://schemas.microsoft.com/office/powerpoint/2010/main" val="1505216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12.4.8 Redcoat Annotation Tool</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smtClean="0">
                <a:solidFill>
                  <a:srgbClr val="A40F6C"/>
                </a:solidFill>
              </a:rPr>
              <a:t>Text Annotation Tool</a:t>
            </a:r>
            <a:endParaRPr lang="en-US" b="1" dirty="0">
              <a:solidFill>
                <a:srgbClr val="A40F6C"/>
              </a:solidFill>
            </a:endParaRPr>
          </a:p>
        </p:txBody>
      </p:sp>
      <p:pic>
        <p:nvPicPr>
          <p:cNvPr id="9" name="Content Placeholder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994" y="1632990"/>
            <a:ext cx="6097306" cy="2874995"/>
          </a:xfrm>
          <a:prstGeom prst="rect">
            <a:avLst/>
          </a:prstGeom>
        </p:spPr>
      </p:pic>
      <p:sp>
        <p:nvSpPr>
          <p:cNvPr id="2" name="Rectangle 1"/>
          <p:cNvSpPr/>
          <p:nvPr/>
        </p:nvSpPr>
        <p:spPr>
          <a:xfrm>
            <a:off x="457200" y="4541947"/>
            <a:ext cx="2980892" cy="307777"/>
          </a:xfrm>
          <a:prstGeom prst="rect">
            <a:avLst/>
          </a:prstGeom>
        </p:spPr>
        <p:txBody>
          <a:bodyPr wrap="none">
            <a:spAutoFit/>
          </a:bodyPr>
          <a:lstStyle/>
          <a:p>
            <a:r>
              <a:rPr lang="en-AU" sz="1400" dirty="0"/>
              <a:t>http://</a:t>
            </a:r>
            <a:r>
              <a:rPr lang="en-AU" sz="1400" dirty="0" err="1"/>
              <a:t>agent.csse.uwa.edu.au</a:t>
            </a:r>
            <a:r>
              <a:rPr lang="en-AU" sz="1400" dirty="0"/>
              <a:t>/redcoat</a:t>
            </a:r>
          </a:p>
        </p:txBody>
      </p:sp>
      <p:pic>
        <p:nvPicPr>
          <p:cNvPr id="10" name="Picture 4" descr="phot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8600" y="4252853"/>
            <a:ext cx="876301" cy="78856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6392301" y="4733641"/>
            <a:ext cx="1456299" cy="307777"/>
          </a:xfrm>
          <a:prstGeom prst="rect">
            <a:avLst/>
          </a:prstGeom>
          <a:noFill/>
        </p:spPr>
        <p:txBody>
          <a:bodyPr wrap="square" rtlCol="0">
            <a:spAutoFit/>
          </a:bodyPr>
          <a:lstStyle/>
          <a:p>
            <a:r>
              <a:rPr lang="en-AU" sz="1400" dirty="0" smtClean="0"/>
              <a:t>Michael Stewart</a:t>
            </a:r>
            <a:endParaRPr lang="en-AU" sz="1400" dirty="0"/>
          </a:p>
        </p:txBody>
      </p:sp>
    </p:spTree>
    <p:extLst>
      <p:ext uri="{BB962C8B-B14F-4D97-AF65-F5344CB8AC3E}">
        <p14:creationId xmlns:p14="http://schemas.microsoft.com/office/powerpoint/2010/main" val="2204514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617643134"/>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16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p:cNvPicPr>
            <a:picLocks noChangeAspect="1"/>
          </p:cNvPicPr>
          <p:nvPr/>
        </p:nvPicPr>
        <p:blipFill>
          <a:blip r:embed="rId3"/>
          <a:stretch>
            <a:fillRect/>
          </a:stretch>
        </p:blipFill>
        <p:spPr>
          <a:xfrm>
            <a:off x="584199" y="1668719"/>
            <a:ext cx="5225557" cy="2864008"/>
          </a:xfrm>
          <a:prstGeom prst="rect">
            <a:avLst/>
          </a:prstGeom>
        </p:spPr>
      </p:pic>
    </p:spTree>
    <p:extLst>
      <p:ext uri="{BB962C8B-B14F-4D97-AF65-F5344CB8AC3E}">
        <p14:creationId xmlns:p14="http://schemas.microsoft.com/office/powerpoint/2010/main" val="153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1802</TotalTime>
  <Words>3668</Words>
  <Application>Microsoft Office PowerPoint</Application>
  <PresentationFormat>On-screen Show (16:9)</PresentationFormat>
  <Paragraphs>511</Paragraphs>
  <Slides>78</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ＭＳ Ｐゴシック</vt:lpstr>
      <vt:lpstr>Arial</vt:lpstr>
      <vt:lpstr>Arial Nova Cond Light</vt:lpstr>
      <vt:lpstr>Calibri</vt:lpstr>
      <vt:lpstr>Cambria Math</vt:lpstr>
      <vt:lpstr>CMR10</vt:lpstr>
      <vt:lpstr>CMTI10</vt:lpstr>
      <vt:lpstr>CMTT10</vt:lpstr>
      <vt:lpstr>Gill Sans</vt:lpstr>
      <vt:lpstr>NimbusRomNo9L-Regu</vt:lpstr>
      <vt:lpstr>ヒラギノ角ゴ ProN W3</vt:lpstr>
      <vt:lpstr>A8014 CORE Skills Powerpoint-1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Word and Phrases to Sentence Representations</vt:lpstr>
      <vt:lpstr>Holistic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Name Disambiguation PubMed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80</cp:revision>
  <dcterms:created xsi:type="dcterms:W3CDTF">2020-01-22T07:55:46Z</dcterms:created>
  <dcterms:modified xsi:type="dcterms:W3CDTF">2020-03-25T22:19:46Z</dcterms:modified>
</cp:coreProperties>
</file>